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1" r:id="rId2"/>
  </p:sldMasterIdLst>
  <p:notesMasterIdLst>
    <p:notesMasterId r:id="rId17"/>
  </p:notesMasterIdLst>
  <p:handoutMasterIdLst>
    <p:handoutMasterId r:id="rId18"/>
  </p:handoutMasterIdLst>
  <p:sldIdLst>
    <p:sldId id="309" r:id="rId3"/>
    <p:sldId id="324" r:id="rId4"/>
    <p:sldId id="311" r:id="rId5"/>
    <p:sldId id="312" r:id="rId6"/>
    <p:sldId id="313" r:id="rId7"/>
    <p:sldId id="314" r:id="rId8"/>
    <p:sldId id="315" r:id="rId9"/>
    <p:sldId id="316" r:id="rId10"/>
    <p:sldId id="323" r:id="rId11"/>
    <p:sldId id="318" r:id="rId12"/>
    <p:sldId id="319" r:id="rId13"/>
    <p:sldId id="320" r:id="rId14"/>
    <p:sldId id="321" r:id="rId15"/>
    <p:sldId id="322" r:id="rId1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orient="horz" pos="14">
          <p15:clr>
            <a:srgbClr val="A4A3A4"/>
          </p15:clr>
        </p15:guide>
        <p15:guide id="8" pos="3543">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97" autoAdjust="0"/>
    <p:restoredTop sz="95244" autoAdjust="0"/>
  </p:normalViewPr>
  <p:slideViewPr>
    <p:cSldViewPr snapToGrid="0" showGuides="1">
      <p:cViewPr varScale="1">
        <p:scale>
          <a:sx n="86" d="100"/>
          <a:sy n="86" d="100"/>
        </p:scale>
        <p:origin x="1282" y="62"/>
      </p:cViewPr>
      <p:guideLst>
        <p:guide orient="horz" pos="2160"/>
        <p:guide pos="2880"/>
        <p:guide orient="horz" pos="14"/>
        <p:guide pos="3543"/>
      </p:guideLst>
    </p:cSldViewPr>
  </p:slideViewPr>
  <p:notesTextViewPr>
    <p:cViewPr>
      <p:scale>
        <a:sx n="1" d="1"/>
        <a:sy n="1" d="1"/>
      </p:scale>
      <p:origin x="0" y="0"/>
    </p:cViewPr>
  </p:notesText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2587" cy="2190750"/>
          </a:xfrm>
        </p:spPr>
      </p:sp>
      <p:sp>
        <p:nvSpPr>
          <p:cNvPr id="3" name="Notes Placeholder 2"/>
          <p:cNvSpPr>
            <a:spLocks noGrp="1"/>
          </p:cNvSpPr>
          <p:nvPr>
            <p:ph type="body" idx="1"/>
          </p:nvPr>
        </p:nvSpPr>
        <p:spPr/>
        <p:txBody>
          <a:bodyPr/>
          <a:lstStyle/>
          <a:p>
            <a:r>
              <a:rPr lang="en-US" dirty="0"/>
              <a:t>Problem to solve: We estimate effort from size, but we</a:t>
            </a:r>
            <a:r>
              <a:rPr lang="en-US" baseline="0" dirty="0"/>
              <a:t> do </a:t>
            </a:r>
            <a:r>
              <a:rPr lang="en-US" dirty="0"/>
              <a:t>not have</a:t>
            </a:r>
            <a:r>
              <a:rPr lang="en-US" baseline="0" dirty="0"/>
              <a:t> size until we are done. To make this work, we need better estimates.</a:t>
            </a:r>
          </a:p>
          <a:p>
            <a:r>
              <a:rPr lang="en-US" baseline="0" dirty="0"/>
              <a:t>Solution:  Introduce the planning model and estimation by parts. </a:t>
            </a:r>
            <a:endParaRPr lang="en-US" dirty="0"/>
          </a:p>
          <a:p>
            <a:endParaRPr lang="en-US" dirty="0"/>
          </a:p>
          <a:p>
            <a:r>
              <a:rPr lang="en-US" dirty="0"/>
              <a:t>Assumed prior concepts</a:t>
            </a:r>
          </a:p>
          <a:p>
            <a:r>
              <a:rPr lang="en-US" dirty="0"/>
              <a:t>Size</a:t>
            </a:r>
            <a:r>
              <a:rPr lang="en-US" baseline="0" dirty="0"/>
              <a:t> measurement</a:t>
            </a:r>
            <a:endParaRPr lang="en-US" dirty="0"/>
          </a:p>
          <a:p>
            <a:r>
              <a:rPr lang="en-US" dirty="0"/>
              <a:t>Size</a:t>
            </a:r>
            <a:r>
              <a:rPr lang="en-US" baseline="0" dirty="0"/>
              <a:t> accounting</a:t>
            </a:r>
          </a:p>
          <a:p>
            <a:r>
              <a:rPr lang="en-US" baseline="0" dirty="0"/>
              <a:t>Relation between size and effort</a:t>
            </a:r>
            <a:endParaRPr lang="en-US" dirty="0"/>
          </a:p>
          <a:p>
            <a:endParaRPr lang="en-US" dirty="0"/>
          </a:p>
          <a:p>
            <a:r>
              <a:rPr lang="en-US" dirty="0"/>
              <a:t>New Concepts</a:t>
            </a:r>
          </a:p>
          <a:p>
            <a:r>
              <a:rPr lang="en-US" dirty="0"/>
              <a:t>Planning Model</a:t>
            </a:r>
            <a:endParaRPr lang="en-US" baseline="0" dirty="0"/>
          </a:p>
          <a:p>
            <a:r>
              <a:rPr lang="en-US" dirty="0"/>
              <a:t>Estimation by parts</a:t>
            </a:r>
          </a:p>
          <a:p>
            <a:r>
              <a:rPr lang="en-US" dirty="0"/>
              <a:t>Size</a:t>
            </a:r>
            <a:r>
              <a:rPr lang="en-US" baseline="0" dirty="0"/>
              <a:t> table</a:t>
            </a:r>
            <a:endParaRPr lang="en-US" dirty="0"/>
          </a:p>
        </p:txBody>
      </p:sp>
      <p:sp>
        <p:nvSpPr>
          <p:cNvPr id="4" name="Slide Number Placeholder 3"/>
          <p:cNvSpPr>
            <a:spLocks noGrp="1"/>
          </p:cNvSpPr>
          <p:nvPr>
            <p:ph type="sldNum" sz="quarter" idx="10"/>
          </p:nvPr>
        </p:nvSpPr>
        <p:spPr>
          <a:xfrm>
            <a:off x="4143376" y="9120189"/>
            <a:ext cx="3170238" cy="479425"/>
          </a:xfrm>
          <a:prstGeom prst="rect">
            <a:avLst/>
          </a:prstGeom>
        </p:spPr>
        <p:txBody>
          <a:bodyPr lIns="91430" tIns="45715" rIns="91430" bIns="45715"/>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2587" cy="2190750"/>
          </a:xfrm>
        </p:spPr>
      </p:sp>
      <p:sp>
        <p:nvSpPr>
          <p:cNvPr id="3" name="Notes Placeholder 2"/>
          <p:cNvSpPr>
            <a:spLocks noGrp="1"/>
          </p:cNvSpPr>
          <p:nvPr>
            <p:ph type="body" idx="1"/>
          </p:nvPr>
        </p:nvSpPr>
        <p:spPr/>
        <p:txBody>
          <a:bodyPr/>
          <a:lstStyle/>
          <a:p>
            <a:r>
              <a:rPr lang="en-US" dirty="0"/>
              <a:t>T = total</a:t>
            </a:r>
          </a:p>
        </p:txBody>
      </p:sp>
    </p:spTree>
    <p:extLst>
      <p:ext uri="{BB962C8B-B14F-4D97-AF65-F5344CB8AC3E}">
        <p14:creationId xmlns:p14="http://schemas.microsoft.com/office/powerpoint/2010/main" val="8230419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2587" cy="219075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541773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2587" cy="2190750"/>
          </a:xfrm>
        </p:spPr>
      </p:sp>
      <p:sp>
        <p:nvSpPr>
          <p:cNvPr id="3" name="Notes Placeholder 2"/>
          <p:cNvSpPr>
            <a:spLocks noGrp="1"/>
          </p:cNvSpPr>
          <p:nvPr>
            <p:ph type="body" idx="1"/>
          </p:nvPr>
        </p:nvSpPr>
        <p:spPr/>
        <p:txBody>
          <a:bodyPr/>
          <a:lstStyle/>
          <a:p>
            <a:r>
              <a:rPr lang="en-US" dirty="0"/>
              <a:t>First</a:t>
            </a:r>
            <a:r>
              <a:rPr lang="en-US" baseline="0" dirty="0"/>
              <a:t> use of Planning Model</a:t>
            </a:r>
            <a:r>
              <a:rPr lang="en-US" dirty="0"/>
              <a:t> </a:t>
            </a:r>
          </a:p>
          <a:p>
            <a:endParaRPr lang="en-US" dirty="0"/>
          </a:p>
          <a:p>
            <a:r>
              <a:rPr lang="en-US" dirty="0"/>
              <a:t>They can then be translated into lines of code by reference to historical sizes of similar proxies in previous development projects. Lines of code together with productivity figures can then be used to predict the resources required for a project.</a:t>
            </a:r>
          </a:p>
          <a:p>
            <a:endParaRPr lang="en-US" dirty="0"/>
          </a:p>
        </p:txBody>
      </p:sp>
    </p:spTree>
    <p:extLst>
      <p:ext uri="{BB962C8B-B14F-4D97-AF65-F5344CB8AC3E}">
        <p14:creationId xmlns:p14="http://schemas.microsoft.com/office/powerpoint/2010/main" val="140478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2587" cy="2190750"/>
          </a:xfrm>
        </p:spPr>
      </p:sp>
      <p:sp>
        <p:nvSpPr>
          <p:cNvPr id="3" name="Notes Placeholder 2"/>
          <p:cNvSpPr>
            <a:spLocks noGrp="1"/>
          </p:cNvSpPr>
          <p:nvPr>
            <p:ph type="body" idx="1"/>
          </p:nvPr>
        </p:nvSpPr>
        <p:spPr/>
        <p:txBody>
          <a:bodyPr/>
          <a:lstStyle/>
          <a:p>
            <a:r>
              <a:rPr lang="en-US" dirty="0"/>
              <a:t>One</a:t>
            </a:r>
            <a:r>
              <a:rPr lang="en-US" baseline="0" dirty="0"/>
              <a:t> common approach is to estimate a story using Fibonacci numbers. </a:t>
            </a:r>
            <a:endParaRPr lang="en-US" dirty="0"/>
          </a:p>
        </p:txBody>
      </p:sp>
    </p:spTree>
    <p:extLst>
      <p:ext uri="{BB962C8B-B14F-4D97-AF65-F5344CB8AC3E}">
        <p14:creationId xmlns:p14="http://schemas.microsoft.com/office/powerpoint/2010/main" val="22738605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8"/>
          <p:cNvSpPr>
            <a:spLocks noGrp="1" noChangeArrowheads="1"/>
          </p:cNvSpPr>
          <p:nvPr>
            <p:ph type="ftr" sz="quarter" idx="4"/>
          </p:nvPr>
        </p:nvSpPr>
        <p:spPr>
          <a:xfrm>
            <a:off x="1" y="9044775"/>
            <a:ext cx="3129686" cy="475437"/>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4764" tIns="47383" rIns="94764" bIns="47383"/>
          <a:lstStyle>
            <a:lvl1pPr defTabSz="983842" eaLnBrk="0" hangingPunct="0">
              <a:defRPr sz="1000">
                <a:solidFill>
                  <a:schemeClr val="tx1"/>
                </a:solidFill>
                <a:latin typeface="Arial" charset="0"/>
                <a:ea typeface="ＭＳ Ｐゴシック" pitchFamily="1" charset="-128"/>
              </a:defRPr>
            </a:lvl1pPr>
            <a:lvl2pPr marL="769964" indent="-296140" defTabSz="983842" eaLnBrk="0" hangingPunct="0">
              <a:defRPr sz="1000">
                <a:solidFill>
                  <a:schemeClr val="tx1"/>
                </a:solidFill>
                <a:latin typeface="Arial" charset="0"/>
                <a:ea typeface="ＭＳ Ｐゴシック" pitchFamily="1" charset="-128"/>
              </a:defRPr>
            </a:lvl2pPr>
            <a:lvl3pPr marL="1184560" indent="-236912" defTabSz="983842" eaLnBrk="0" hangingPunct="0">
              <a:defRPr sz="1000">
                <a:solidFill>
                  <a:schemeClr val="tx1"/>
                </a:solidFill>
                <a:latin typeface="Arial" charset="0"/>
                <a:ea typeface="ＭＳ Ｐゴシック" pitchFamily="1" charset="-128"/>
              </a:defRPr>
            </a:lvl3pPr>
            <a:lvl4pPr marL="1658383" indent="-236912" defTabSz="983842" eaLnBrk="0" hangingPunct="0">
              <a:defRPr sz="1000">
                <a:solidFill>
                  <a:schemeClr val="tx1"/>
                </a:solidFill>
                <a:latin typeface="Arial" charset="0"/>
                <a:ea typeface="ＭＳ Ｐゴシック" pitchFamily="1" charset="-128"/>
              </a:defRPr>
            </a:lvl4pPr>
            <a:lvl5pPr marL="2132208" indent="-236912" defTabSz="983842" eaLnBrk="0" hangingPunct="0">
              <a:defRPr sz="1000">
                <a:solidFill>
                  <a:schemeClr val="tx1"/>
                </a:solidFill>
                <a:latin typeface="Arial" charset="0"/>
                <a:ea typeface="ＭＳ Ｐゴシック" pitchFamily="1" charset="-128"/>
              </a:defRPr>
            </a:lvl5pPr>
            <a:lvl6pPr marL="2606031"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6pPr>
            <a:lvl7pPr marL="3079855"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7pPr>
            <a:lvl8pPr marL="3553679"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8pPr>
            <a:lvl9pPr marL="4027503"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9pPr>
          </a:lstStyle>
          <a:p>
            <a:pPr eaLnBrk="1" hangingPunct="1"/>
            <a:r>
              <a:rPr lang="en-US" altLang="en-US" sz="900"/>
              <a:t>© 2007 Carnegie Mellon University</a:t>
            </a:r>
          </a:p>
          <a:p>
            <a:pPr algn="l" eaLnBrk="1" hangingPunct="1"/>
            <a:r>
              <a:rPr lang="en-US" altLang="en-US" sz="800">
                <a:latin typeface="Times New Roman" pitchFamily="18" charset="0"/>
              </a:rPr>
              <a:t>  </a:t>
            </a:r>
          </a:p>
        </p:txBody>
      </p:sp>
      <p:sp>
        <p:nvSpPr>
          <p:cNvPr id="38915" name="Rectangle 12"/>
          <p:cNvSpPr>
            <a:spLocks noGrp="1" noChangeArrowheads="1"/>
          </p:cNvSpPr>
          <p:nvPr>
            <p:ph type="hdr" sz="quarter"/>
          </p:nvPr>
        </p:nvSpPr>
        <p:spPr>
          <a:xfrm>
            <a:off x="1" y="1"/>
            <a:ext cx="3129686" cy="475437"/>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4764" tIns="47383" rIns="94764" bIns="47383"/>
          <a:lstStyle>
            <a:lvl1pPr defTabSz="983842" eaLnBrk="0" hangingPunct="0">
              <a:defRPr sz="1000">
                <a:solidFill>
                  <a:schemeClr val="tx1"/>
                </a:solidFill>
                <a:latin typeface="Arial" charset="0"/>
                <a:ea typeface="ＭＳ Ｐゴシック" pitchFamily="1" charset="-128"/>
              </a:defRPr>
            </a:lvl1pPr>
            <a:lvl2pPr marL="769964" indent="-296140" defTabSz="983842" eaLnBrk="0" hangingPunct="0">
              <a:defRPr sz="1000">
                <a:solidFill>
                  <a:schemeClr val="tx1"/>
                </a:solidFill>
                <a:latin typeface="Arial" charset="0"/>
                <a:ea typeface="ＭＳ Ｐゴシック" pitchFamily="1" charset="-128"/>
              </a:defRPr>
            </a:lvl2pPr>
            <a:lvl3pPr marL="1184560" indent="-236912" defTabSz="983842" eaLnBrk="0" hangingPunct="0">
              <a:defRPr sz="1000">
                <a:solidFill>
                  <a:schemeClr val="tx1"/>
                </a:solidFill>
                <a:latin typeface="Arial" charset="0"/>
                <a:ea typeface="ＭＳ Ｐゴシック" pitchFamily="1" charset="-128"/>
              </a:defRPr>
            </a:lvl3pPr>
            <a:lvl4pPr marL="1658383" indent="-236912" defTabSz="983842" eaLnBrk="0" hangingPunct="0">
              <a:defRPr sz="1000">
                <a:solidFill>
                  <a:schemeClr val="tx1"/>
                </a:solidFill>
                <a:latin typeface="Arial" charset="0"/>
                <a:ea typeface="ＭＳ Ｐゴシック" pitchFamily="1" charset="-128"/>
              </a:defRPr>
            </a:lvl4pPr>
            <a:lvl5pPr marL="2132208" indent="-236912" defTabSz="983842" eaLnBrk="0" hangingPunct="0">
              <a:defRPr sz="1000">
                <a:solidFill>
                  <a:schemeClr val="tx1"/>
                </a:solidFill>
                <a:latin typeface="Arial" charset="0"/>
                <a:ea typeface="ＭＳ Ｐゴシック" pitchFamily="1" charset="-128"/>
              </a:defRPr>
            </a:lvl5pPr>
            <a:lvl6pPr marL="2606031"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6pPr>
            <a:lvl7pPr marL="3079855"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7pPr>
            <a:lvl8pPr marL="3553679"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8pPr>
            <a:lvl9pPr marL="4027503"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9pPr>
          </a:lstStyle>
          <a:p>
            <a:r>
              <a:rPr lang="en-US" altLang="en-US"/>
              <a:t>Course Title | Module #</a:t>
            </a:r>
          </a:p>
        </p:txBody>
      </p:sp>
      <p:sp>
        <p:nvSpPr>
          <p:cNvPr id="38916" name="Rectangle 13"/>
          <p:cNvSpPr>
            <a:spLocks noGrp="1" noChangeArrowheads="1"/>
          </p:cNvSpPr>
          <p:nvPr>
            <p:ph type="dt" sz="quarter" idx="1"/>
          </p:nvPr>
        </p:nvSpPr>
        <p:spPr>
          <a:xfrm>
            <a:off x="4090249" y="1"/>
            <a:ext cx="3129686" cy="475437"/>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4764" tIns="47383" rIns="94764" bIns="47383"/>
          <a:lstStyle>
            <a:lvl1pPr defTabSz="983842" eaLnBrk="0" hangingPunct="0">
              <a:defRPr sz="1000">
                <a:solidFill>
                  <a:schemeClr val="tx1"/>
                </a:solidFill>
                <a:latin typeface="Arial" charset="0"/>
                <a:ea typeface="ＭＳ Ｐゴシック" pitchFamily="1" charset="-128"/>
              </a:defRPr>
            </a:lvl1pPr>
            <a:lvl2pPr marL="769964" indent="-296140" defTabSz="983842" eaLnBrk="0" hangingPunct="0">
              <a:defRPr sz="1000">
                <a:solidFill>
                  <a:schemeClr val="tx1"/>
                </a:solidFill>
                <a:latin typeface="Arial" charset="0"/>
                <a:ea typeface="ＭＳ Ｐゴシック" pitchFamily="1" charset="-128"/>
              </a:defRPr>
            </a:lvl2pPr>
            <a:lvl3pPr marL="1184560" indent="-236912" defTabSz="983842" eaLnBrk="0" hangingPunct="0">
              <a:defRPr sz="1000">
                <a:solidFill>
                  <a:schemeClr val="tx1"/>
                </a:solidFill>
                <a:latin typeface="Arial" charset="0"/>
                <a:ea typeface="ＭＳ Ｐゴシック" pitchFamily="1" charset="-128"/>
              </a:defRPr>
            </a:lvl3pPr>
            <a:lvl4pPr marL="1658383" indent="-236912" defTabSz="983842" eaLnBrk="0" hangingPunct="0">
              <a:defRPr sz="1000">
                <a:solidFill>
                  <a:schemeClr val="tx1"/>
                </a:solidFill>
                <a:latin typeface="Arial" charset="0"/>
                <a:ea typeface="ＭＳ Ｐゴシック" pitchFamily="1" charset="-128"/>
              </a:defRPr>
            </a:lvl4pPr>
            <a:lvl5pPr marL="2132208" indent="-236912" defTabSz="983842" eaLnBrk="0" hangingPunct="0">
              <a:defRPr sz="1000">
                <a:solidFill>
                  <a:schemeClr val="tx1"/>
                </a:solidFill>
                <a:latin typeface="Arial" charset="0"/>
                <a:ea typeface="ＭＳ Ｐゴシック" pitchFamily="1" charset="-128"/>
              </a:defRPr>
            </a:lvl5pPr>
            <a:lvl6pPr marL="2606031"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6pPr>
            <a:lvl7pPr marL="3079855"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7pPr>
            <a:lvl8pPr marL="3553679"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8pPr>
            <a:lvl9pPr marL="4027503"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9pPr>
          </a:lstStyle>
          <a:p>
            <a:fld id="{DBC3A26B-8215-4A16-963A-11A31A6C370B}" type="datetime1">
              <a:rPr lang="en-US" altLang="en-US" smtClean="0"/>
              <a:pPr/>
              <a:t>4/22/2020</a:t>
            </a:fld>
            <a:endParaRPr lang="en-US" altLang="en-US"/>
          </a:p>
        </p:txBody>
      </p:sp>
      <p:sp>
        <p:nvSpPr>
          <p:cNvPr id="38917" name="Rectangle 2"/>
          <p:cNvSpPr>
            <a:spLocks noGrp="1" noRot="1" noChangeAspect="1" noChangeArrowheads="1" noTextEdit="1"/>
          </p:cNvSpPr>
          <p:nvPr>
            <p:ph type="sldImg"/>
          </p:nvPr>
        </p:nvSpPr>
        <p:spPr>
          <a:xfrm>
            <a:off x="2047875" y="623888"/>
            <a:ext cx="2898775" cy="2173287"/>
          </a:xfrm>
          <a:ln/>
        </p:spPr>
      </p:sp>
      <p:sp>
        <p:nvSpPr>
          <p:cNvPr id="3891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dirty="0"/>
              <a:t>This example is usually best </a:t>
            </a:r>
            <a:r>
              <a:rPr lang="en-US" altLang="en-US" dirty="0">
                <a:solidFill>
                  <a:srgbClr val="FF0000"/>
                </a:solidFill>
              </a:rPr>
              <a:t>shown</a:t>
            </a:r>
            <a:r>
              <a:rPr lang="en-US" altLang="en-US" dirty="0"/>
              <a:t> on flip charts or a white board. These slide are here as backup. So, if possible, </a:t>
            </a:r>
            <a:r>
              <a:rPr lang="en-US" altLang="en-US" dirty="0">
                <a:solidFill>
                  <a:srgbClr val="FF0000"/>
                </a:solidFill>
              </a:rPr>
              <a:t>cover this as a discussion with the class using the whiteboard/flip charts, and just skip over these slides.</a:t>
            </a:r>
          </a:p>
          <a:p>
            <a:pPr eaLnBrk="1" hangingPunct="1"/>
            <a:endParaRPr lang="en-US" altLang="en-US" dirty="0">
              <a:solidFill>
                <a:srgbClr val="FF0000"/>
              </a:solidFill>
            </a:endParaRPr>
          </a:p>
        </p:txBody>
      </p:sp>
    </p:spTree>
    <p:extLst>
      <p:ext uri="{BB962C8B-B14F-4D97-AF65-F5344CB8AC3E}">
        <p14:creationId xmlns:p14="http://schemas.microsoft.com/office/powerpoint/2010/main" val="3787153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8"/>
          <p:cNvSpPr>
            <a:spLocks noGrp="1" noChangeArrowheads="1"/>
          </p:cNvSpPr>
          <p:nvPr>
            <p:ph type="ftr" sz="quarter" idx="4"/>
          </p:nvPr>
        </p:nvSpPr>
        <p:spPr>
          <a:xfrm>
            <a:off x="1" y="9044775"/>
            <a:ext cx="3129686" cy="475437"/>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4764" tIns="47383" rIns="94764" bIns="47383"/>
          <a:lstStyle>
            <a:lvl1pPr defTabSz="983842" eaLnBrk="0" hangingPunct="0">
              <a:defRPr sz="1000">
                <a:solidFill>
                  <a:schemeClr val="tx1"/>
                </a:solidFill>
                <a:latin typeface="Arial" charset="0"/>
                <a:ea typeface="ＭＳ Ｐゴシック" pitchFamily="1" charset="-128"/>
              </a:defRPr>
            </a:lvl1pPr>
            <a:lvl2pPr marL="769964" indent="-296140" defTabSz="983842" eaLnBrk="0" hangingPunct="0">
              <a:defRPr sz="1000">
                <a:solidFill>
                  <a:schemeClr val="tx1"/>
                </a:solidFill>
                <a:latin typeface="Arial" charset="0"/>
                <a:ea typeface="ＭＳ Ｐゴシック" pitchFamily="1" charset="-128"/>
              </a:defRPr>
            </a:lvl2pPr>
            <a:lvl3pPr marL="1184560" indent="-236912" defTabSz="983842" eaLnBrk="0" hangingPunct="0">
              <a:defRPr sz="1000">
                <a:solidFill>
                  <a:schemeClr val="tx1"/>
                </a:solidFill>
                <a:latin typeface="Arial" charset="0"/>
                <a:ea typeface="ＭＳ Ｐゴシック" pitchFamily="1" charset="-128"/>
              </a:defRPr>
            </a:lvl3pPr>
            <a:lvl4pPr marL="1658383" indent="-236912" defTabSz="983842" eaLnBrk="0" hangingPunct="0">
              <a:defRPr sz="1000">
                <a:solidFill>
                  <a:schemeClr val="tx1"/>
                </a:solidFill>
                <a:latin typeface="Arial" charset="0"/>
                <a:ea typeface="ＭＳ Ｐゴシック" pitchFamily="1" charset="-128"/>
              </a:defRPr>
            </a:lvl4pPr>
            <a:lvl5pPr marL="2132208" indent="-236912" defTabSz="983842" eaLnBrk="0" hangingPunct="0">
              <a:defRPr sz="1000">
                <a:solidFill>
                  <a:schemeClr val="tx1"/>
                </a:solidFill>
                <a:latin typeface="Arial" charset="0"/>
                <a:ea typeface="ＭＳ Ｐゴシック" pitchFamily="1" charset="-128"/>
              </a:defRPr>
            </a:lvl5pPr>
            <a:lvl6pPr marL="2606031"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6pPr>
            <a:lvl7pPr marL="3079855"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7pPr>
            <a:lvl8pPr marL="3553679"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8pPr>
            <a:lvl9pPr marL="4027503"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9pPr>
          </a:lstStyle>
          <a:p>
            <a:pPr eaLnBrk="1" hangingPunct="1"/>
            <a:r>
              <a:rPr lang="en-US" altLang="en-US" sz="900"/>
              <a:t>© 2007 Carnegie Mellon University</a:t>
            </a:r>
          </a:p>
          <a:p>
            <a:pPr algn="l" eaLnBrk="1" hangingPunct="1"/>
            <a:r>
              <a:rPr lang="en-US" altLang="en-US" sz="800">
                <a:latin typeface="Times New Roman" pitchFamily="18" charset="0"/>
              </a:rPr>
              <a:t>  </a:t>
            </a:r>
          </a:p>
        </p:txBody>
      </p:sp>
      <p:sp>
        <p:nvSpPr>
          <p:cNvPr id="38915" name="Rectangle 12"/>
          <p:cNvSpPr>
            <a:spLocks noGrp="1" noChangeArrowheads="1"/>
          </p:cNvSpPr>
          <p:nvPr>
            <p:ph type="hdr" sz="quarter"/>
          </p:nvPr>
        </p:nvSpPr>
        <p:spPr>
          <a:xfrm>
            <a:off x="1" y="1"/>
            <a:ext cx="3129686" cy="475437"/>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4764" tIns="47383" rIns="94764" bIns="47383"/>
          <a:lstStyle>
            <a:lvl1pPr defTabSz="983842" eaLnBrk="0" hangingPunct="0">
              <a:defRPr sz="1000">
                <a:solidFill>
                  <a:schemeClr val="tx1"/>
                </a:solidFill>
                <a:latin typeface="Arial" charset="0"/>
                <a:ea typeface="ＭＳ Ｐゴシック" pitchFamily="1" charset="-128"/>
              </a:defRPr>
            </a:lvl1pPr>
            <a:lvl2pPr marL="769964" indent="-296140" defTabSz="983842" eaLnBrk="0" hangingPunct="0">
              <a:defRPr sz="1000">
                <a:solidFill>
                  <a:schemeClr val="tx1"/>
                </a:solidFill>
                <a:latin typeface="Arial" charset="0"/>
                <a:ea typeface="ＭＳ Ｐゴシック" pitchFamily="1" charset="-128"/>
              </a:defRPr>
            </a:lvl2pPr>
            <a:lvl3pPr marL="1184560" indent="-236912" defTabSz="983842" eaLnBrk="0" hangingPunct="0">
              <a:defRPr sz="1000">
                <a:solidFill>
                  <a:schemeClr val="tx1"/>
                </a:solidFill>
                <a:latin typeface="Arial" charset="0"/>
                <a:ea typeface="ＭＳ Ｐゴシック" pitchFamily="1" charset="-128"/>
              </a:defRPr>
            </a:lvl3pPr>
            <a:lvl4pPr marL="1658383" indent="-236912" defTabSz="983842" eaLnBrk="0" hangingPunct="0">
              <a:defRPr sz="1000">
                <a:solidFill>
                  <a:schemeClr val="tx1"/>
                </a:solidFill>
                <a:latin typeface="Arial" charset="0"/>
                <a:ea typeface="ＭＳ Ｐゴシック" pitchFamily="1" charset="-128"/>
              </a:defRPr>
            </a:lvl4pPr>
            <a:lvl5pPr marL="2132208" indent="-236912" defTabSz="983842" eaLnBrk="0" hangingPunct="0">
              <a:defRPr sz="1000">
                <a:solidFill>
                  <a:schemeClr val="tx1"/>
                </a:solidFill>
                <a:latin typeface="Arial" charset="0"/>
                <a:ea typeface="ＭＳ Ｐゴシック" pitchFamily="1" charset="-128"/>
              </a:defRPr>
            </a:lvl5pPr>
            <a:lvl6pPr marL="2606031"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6pPr>
            <a:lvl7pPr marL="3079855"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7pPr>
            <a:lvl8pPr marL="3553679"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8pPr>
            <a:lvl9pPr marL="4027503"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9pPr>
          </a:lstStyle>
          <a:p>
            <a:r>
              <a:rPr lang="en-US" altLang="en-US"/>
              <a:t>Course Title | Module #</a:t>
            </a:r>
          </a:p>
        </p:txBody>
      </p:sp>
      <p:sp>
        <p:nvSpPr>
          <p:cNvPr id="38916" name="Rectangle 13"/>
          <p:cNvSpPr>
            <a:spLocks noGrp="1" noChangeArrowheads="1"/>
          </p:cNvSpPr>
          <p:nvPr>
            <p:ph type="dt" sz="quarter" idx="1"/>
          </p:nvPr>
        </p:nvSpPr>
        <p:spPr>
          <a:xfrm>
            <a:off x="4090249" y="1"/>
            <a:ext cx="3129686" cy="475437"/>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4764" tIns="47383" rIns="94764" bIns="47383"/>
          <a:lstStyle>
            <a:lvl1pPr defTabSz="983842" eaLnBrk="0" hangingPunct="0">
              <a:defRPr sz="1000">
                <a:solidFill>
                  <a:schemeClr val="tx1"/>
                </a:solidFill>
                <a:latin typeface="Arial" charset="0"/>
                <a:ea typeface="ＭＳ Ｐゴシック" pitchFamily="1" charset="-128"/>
              </a:defRPr>
            </a:lvl1pPr>
            <a:lvl2pPr marL="769964" indent="-296140" defTabSz="983842" eaLnBrk="0" hangingPunct="0">
              <a:defRPr sz="1000">
                <a:solidFill>
                  <a:schemeClr val="tx1"/>
                </a:solidFill>
                <a:latin typeface="Arial" charset="0"/>
                <a:ea typeface="ＭＳ Ｐゴシック" pitchFamily="1" charset="-128"/>
              </a:defRPr>
            </a:lvl2pPr>
            <a:lvl3pPr marL="1184560" indent="-236912" defTabSz="983842" eaLnBrk="0" hangingPunct="0">
              <a:defRPr sz="1000">
                <a:solidFill>
                  <a:schemeClr val="tx1"/>
                </a:solidFill>
                <a:latin typeface="Arial" charset="0"/>
                <a:ea typeface="ＭＳ Ｐゴシック" pitchFamily="1" charset="-128"/>
              </a:defRPr>
            </a:lvl3pPr>
            <a:lvl4pPr marL="1658383" indent="-236912" defTabSz="983842" eaLnBrk="0" hangingPunct="0">
              <a:defRPr sz="1000">
                <a:solidFill>
                  <a:schemeClr val="tx1"/>
                </a:solidFill>
                <a:latin typeface="Arial" charset="0"/>
                <a:ea typeface="ＭＳ Ｐゴシック" pitchFamily="1" charset="-128"/>
              </a:defRPr>
            </a:lvl4pPr>
            <a:lvl5pPr marL="2132208" indent="-236912" defTabSz="983842" eaLnBrk="0" hangingPunct="0">
              <a:defRPr sz="1000">
                <a:solidFill>
                  <a:schemeClr val="tx1"/>
                </a:solidFill>
                <a:latin typeface="Arial" charset="0"/>
                <a:ea typeface="ＭＳ Ｐゴシック" pitchFamily="1" charset="-128"/>
              </a:defRPr>
            </a:lvl5pPr>
            <a:lvl6pPr marL="2606031"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6pPr>
            <a:lvl7pPr marL="3079855"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7pPr>
            <a:lvl8pPr marL="3553679"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8pPr>
            <a:lvl9pPr marL="4027503"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9pPr>
          </a:lstStyle>
          <a:p>
            <a:fld id="{DBC3A26B-8215-4A16-963A-11A31A6C370B}" type="datetime1">
              <a:rPr lang="en-US" altLang="en-US" smtClean="0"/>
              <a:pPr/>
              <a:t>4/22/2020</a:t>
            </a:fld>
            <a:endParaRPr lang="en-US" altLang="en-US"/>
          </a:p>
        </p:txBody>
      </p:sp>
      <p:sp>
        <p:nvSpPr>
          <p:cNvPr id="38917" name="Rectangle 2"/>
          <p:cNvSpPr>
            <a:spLocks noGrp="1" noRot="1" noChangeAspect="1" noChangeArrowheads="1" noTextEdit="1"/>
          </p:cNvSpPr>
          <p:nvPr>
            <p:ph type="sldImg"/>
          </p:nvPr>
        </p:nvSpPr>
        <p:spPr>
          <a:xfrm>
            <a:off x="2047875" y="623888"/>
            <a:ext cx="2898775" cy="2173287"/>
          </a:xfrm>
          <a:ln/>
        </p:spPr>
      </p:sp>
      <p:sp>
        <p:nvSpPr>
          <p:cNvPr id="3891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dirty="0"/>
              <a:t>This example is usually best </a:t>
            </a:r>
            <a:r>
              <a:rPr lang="en-US" altLang="en-US" dirty="0">
                <a:solidFill>
                  <a:srgbClr val="FF0000"/>
                </a:solidFill>
              </a:rPr>
              <a:t>shown</a:t>
            </a:r>
            <a:r>
              <a:rPr lang="en-US" altLang="en-US" dirty="0"/>
              <a:t> on flip charts or a white board. These slide are here as backup. So, if possible, </a:t>
            </a:r>
            <a:r>
              <a:rPr lang="en-US" altLang="en-US" dirty="0">
                <a:solidFill>
                  <a:srgbClr val="FF0000"/>
                </a:solidFill>
              </a:rPr>
              <a:t>cover this as a discussion with the class using the whiteboard/flip charts, and just skip over these slides.</a:t>
            </a:r>
          </a:p>
          <a:p>
            <a:pPr eaLnBrk="1" hangingPunct="1"/>
            <a:endParaRPr lang="en-US" altLang="en-US" dirty="0">
              <a:solidFill>
                <a:srgbClr val="FF0000"/>
              </a:solidFill>
            </a:endParaRPr>
          </a:p>
          <a:p>
            <a:pPr eaLnBrk="1" hangingPunct="1"/>
            <a:endParaRPr lang="en-US" altLang="en-US" dirty="0">
              <a:solidFill>
                <a:srgbClr val="FF0000"/>
              </a:solidFill>
            </a:endParaRPr>
          </a:p>
        </p:txBody>
      </p:sp>
    </p:spTree>
    <p:extLst>
      <p:ext uri="{BB962C8B-B14F-4D97-AF65-F5344CB8AC3E}">
        <p14:creationId xmlns:p14="http://schemas.microsoft.com/office/powerpoint/2010/main" val="3787153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47875" y="623888"/>
            <a:ext cx="2898775" cy="2173287"/>
          </a:xfrm>
        </p:spPr>
      </p:sp>
      <p:sp>
        <p:nvSpPr>
          <p:cNvPr id="3" name="Notes Placeholder 2"/>
          <p:cNvSpPr>
            <a:spLocks noGrp="1"/>
          </p:cNvSpPr>
          <p:nvPr>
            <p:ph type="body" idx="1"/>
          </p:nvPr>
        </p:nvSpPr>
        <p:spPr/>
        <p:txBody>
          <a:bodyPr/>
          <a:lstStyle/>
          <a:p>
            <a:r>
              <a:rPr lang="en-US" dirty="0"/>
              <a:t>This is not a real design, a floor plan, the significant pieces</a:t>
            </a:r>
          </a:p>
          <a:p>
            <a:r>
              <a:rPr lang="en-US" dirty="0"/>
              <a:t>Do these pieces look like something I’ve built</a:t>
            </a:r>
            <a:r>
              <a:rPr lang="en-US" baseline="0" dirty="0"/>
              <a:t> before?</a:t>
            </a:r>
          </a:p>
          <a:p>
            <a:endParaRPr lang="en-US" baseline="0" dirty="0"/>
          </a:p>
          <a:p>
            <a:r>
              <a:rPr lang="en-US" baseline="0" dirty="0"/>
              <a:t>An alternative approach is similar to buying a computer</a:t>
            </a:r>
          </a:p>
          <a:p>
            <a:pPr lvl="1"/>
            <a:r>
              <a:rPr lang="en-US" sz="1500" dirty="0">
                <a:latin typeface="Arial" charset="0"/>
                <a:cs typeface="Arial" charset="0"/>
              </a:rPr>
              <a:t>Slides 3-5 – Alternative size analogies</a:t>
            </a:r>
          </a:p>
          <a:p>
            <a:pPr lvl="2"/>
            <a:r>
              <a:rPr lang="en-US" sz="1300" dirty="0">
                <a:latin typeface="Arial" charset="0"/>
                <a:cs typeface="Arial" charset="0"/>
              </a:rPr>
              <a:t>Consider other analogies such as buying a new computer and configuring it for items such as </a:t>
            </a:r>
          </a:p>
          <a:p>
            <a:pPr lvl="3"/>
            <a:r>
              <a:rPr lang="en-US" sz="1300" b="1" dirty="0">
                <a:latin typeface="Courier New" pitchFamily="49" charset="0"/>
                <a:cs typeface="Arial" charset="0"/>
              </a:rPr>
              <a:t>Memory (S=128M, M=512M, L=1024M)</a:t>
            </a:r>
          </a:p>
          <a:p>
            <a:pPr lvl="3"/>
            <a:r>
              <a:rPr lang="en-US" sz="1300" b="1" dirty="0">
                <a:latin typeface="Courier New" pitchFamily="49" charset="0"/>
                <a:cs typeface="Arial" charset="0"/>
              </a:rPr>
              <a:t>Disk space (S=.5 G, M=1G, L=2G) </a:t>
            </a:r>
          </a:p>
          <a:p>
            <a:pPr lvl="3"/>
            <a:r>
              <a:rPr lang="en-US" sz="1300" b="1" dirty="0">
                <a:latin typeface="Courier New" pitchFamily="49" charset="0"/>
                <a:cs typeface="Arial" charset="0"/>
              </a:rPr>
              <a:t>Disk speed (HD, SS)</a:t>
            </a:r>
          </a:p>
          <a:p>
            <a:pPr lvl="3"/>
            <a:r>
              <a:rPr lang="en-US" sz="1300" b="1" dirty="0">
                <a:latin typeface="Courier New" pitchFamily="49" charset="0"/>
                <a:cs typeface="Arial" charset="0"/>
              </a:rPr>
              <a:t>Speed CPU(</a:t>
            </a:r>
            <a:r>
              <a:rPr lang="en-US" sz="1300" b="1" dirty="0" err="1">
                <a:latin typeface="Courier New" pitchFamily="49" charset="0"/>
                <a:cs typeface="Arial" charset="0"/>
              </a:rPr>
              <a:t>etc</a:t>
            </a:r>
            <a:r>
              <a:rPr lang="en-US" sz="1300" b="1" dirty="0">
                <a:latin typeface="Courier New" pitchFamily="49" charset="0"/>
                <a:cs typeface="Arial" charset="0"/>
              </a:rPr>
              <a:t>)</a:t>
            </a:r>
          </a:p>
          <a:p>
            <a:pPr lvl="2"/>
            <a:r>
              <a:rPr lang="en-US" sz="1300" dirty="0">
                <a:latin typeface="Arial" charset="0"/>
                <a:cs typeface="Arial" charset="0"/>
              </a:rPr>
              <a:t>Cars</a:t>
            </a:r>
          </a:p>
          <a:p>
            <a:endParaRPr lang="en-US" dirty="0"/>
          </a:p>
        </p:txBody>
      </p:sp>
    </p:spTree>
    <p:extLst>
      <p:ext uri="{BB962C8B-B14F-4D97-AF65-F5344CB8AC3E}">
        <p14:creationId xmlns:p14="http://schemas.microsoft.com/office/powerpoint/2010/main" val="2099446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8"/>
          <p:cNvSpPr>
            <a:spLocks noGrp="1" noChangeArrowheads="1"/>
          </p:cNvSpPr>
          <p:nvPr>
            <p:ph type="ftr" sz="quarter" idx="4"/>
          </p:nvPr>
        </p:nvSpPr>
        <p:spPr>
          <a:xfrm>
            <a:off x="1" y="9044775"/>
            <a:ext cx="3129686" cy="475437"/>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4764" tIns="47383" rIns="94764" bIns="47383"/>
          <a:lstStyle>
            <a:lvl1pPr defTabSz="983842" eaLnBrk="0" hangingPunct="0">
              <a:defRPr sz="1000">
                <a:solidFill>
                  <a:schemeClr val="tx1"/>
                </a:solidFill>
                <a:latin typeface="Arial" charset="0"/>
                <a:ea typeface="ＭＳ Ｐゴシック" pitchFamily="1" charset="-128"/>
              </a:defRPr>
            </a:lvl1pPr>
            <a:lvl2pPr marL="769964" indent="-296140" defTabSz="983842" eaLnBrk="0" hangingPunct="0">
              <a:defRPr sz="1000">
                <a:solidFill>
                  <a:schemeClr val="tx1"/>
                </a:solidFill>
                <a:latin typeface="Arial" charset="0"/>
                <a:ea typeface="ＭＳ Ｐゴシック" pitchFamily="1" charset="-128"/>
              </a:defRPr>
            </a:lvl2pPr>
            <a:lvl3pPr marL="1184560" indent="-236912" defTabSz="983842" eaLnBrk="0" hangingPunct="0">
              <a:defRPr sz="1000">
                <a:solidFill>
                  <a:schemeClr val="tx1"/>
                </a:solidFill>
                <a:latin typeface="Arial" charset="0"/>
                <a:ea typeface="ＭＳ Ｐゴシック" pitchFamily="1" charset="-128"/>
              </a:defRPr>
            </a:lvl3pPr>
            <a:lvl4pPr marL="1658383" indent="-236912" defTabSz="983842" eaLnBrk="0" hangingPunct="0">
              <a:defRPr sz="1000">
                <a:solidFill>
                  <a:schemeClr val="tx1"/>
                </a:solidFill>
                <a:latin typeface="Arial" charset="0"/>
                <a:ea typeface="ＭＳ Ｐゴシック" pitchFamily="1" charset="-128"/>
              </a:defRPr>
            </a:lvl4pPr>
            <a:lvl5pPr marL="2132208" indent="-236912" defTabSz="983842" eaLnBrk="0" hangingPunct="0">
              <a:defRPr sz="1000">
                <a:solidFill>
                  <a:schemeClr val="tx1"/>
                </a:solidFill>
                <a:latin typeface="Arial" charset="0"/>
                <a:ea typeface="ＭＳ Ｐゴシック" pitchFamily="1" charset="-128"/>
              </a:defRPr>
            </a:lvl5pPr>
            <a:lvl6pPr marL="2606031"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6pPr>
            <a:lvl7pPr marL="3079855"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7pPr>
            <a:lvl8pPr marL="3553679"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8pPr>
            <a:lvl9pPr marL="4027503"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9pPr>
          </a:lstStyle>
          <a:p>
            <a:pPr eaLnBrk="1" hangingPunct="1"/>
            <a:r>
              <a:rPr lang="en-US" altLang="en-US" sz="900"/>
              <a:t>© 2007 Carnegie Mellon University</a:t>
            </a:r>
          </a:p>
          <a:p>
            <a:pPr algn="l" eaLnBrk="1" hangingPunct="1"/>
            <a:r>
              <a:rPr lang="en-US" altLang="en-US" sz="800">
                <a:latin typeface="Times New Roman" pitchFamily="18" charset="0"/>
              </a:rPr>
              <a:t>  </a:t>
            </a:r>
          </a:p>
        </p:txBody>
      </p:sp>
      <p:sp>
        <p:nvSpPr>
          <p:cNvPr id="39939" name="Rectangle 12"/>
          <p:cNvSpPr>
            <a:spLocks noGrp="1" noChangeArrowheads="1"/>
          </p:cNvSpPr>
          <p:nvPr>
            <p:ph type="hdr" sz="quarter"/>
          </p:nvPr>
        </p:nvSpPr>
        <p:spPr>
          <a:xfrm>
            <a:off x="1" y="1"/>
            <a:ext cx="3129686" cy="475437"/>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4764" tIns="47383" rIns="94764" bIns="47383"/>
          <a:lstStyle>
            <a:lvl1pPr defTabSz="983842" eaLnBrk="0" hangingPunct="0">
              <a:defRPr sz="1000">
                <a:solidFill>
                  <a:schemeClr val="tx1"/>
                </a:solidFill>
                <a:latin typeface="Arial" charset="0"/>
                <a:ea typeface="ＭＳ Ｐゴシック" pitchFamily="1" charset="-128"/>
              </a:defRPr>
            </a:lvl1pPr>
            <a:lvl2pPr marL="769964" indent="-296140" defTabSz="983842" eaLnBrk="0" hangingPunct="0">
              <a:defRPr sz="1000">
                <a:solidFill>
                  <a:schemeClr val="tx1"/>
                </a:solidFill>
                <a:latin typeface="Arial" charset="0"/>
                <a:ea typeface="ＭＳ Ｐゴシック" pitchFamily="1" charset="-128"/>
              </a:defRPr>
            </a:lvl2pPr>
            <a:lvl3pPr marL="1184560" indent="-236912" defTabSz="983842" eaLnBrk="0" hangingPunct="0">
              <a:defRPr sz="1000">
                <a:solidFill>
                  <a:schemeClr val="tx1"/>
                </a:solidFill>
                <a:latin typeface="Arial" charset="0"/>
                <a:ea typeface="ＭＳ Ｐゴシック" pitchFamily="1" charset="-128"/>
              </a:defRPr>
            </a:lvl3pPr>
            <a:lvl4pPr marL="1658383" indent="-236912" defTabSz="983842" eaLnBrk="0" hangingPunct="0">
              <a:defRPr sz="1000">
                <a:solidFill>
                  <a:schemeClr val="tx1"/>
                </a:solidFill>
                <a:latin typeface="Arial" charset="0"/>
                <a:ea typeface="ＭＳ Ｐゴシック" pitchFamily="1" charset="-128"/>
              </a:defRPr>
            </a:lvl4pPr>
            <a:lvl5pPr marL="2132208" indent="-236912" defTabSz="983842" eaLnBrk="0" hangingPunct="0">
              <a:defRPr sz="1000">
                <a:solidFill>
                  <a:schemeClr val="tx1"/>
                </a:solidFill>
                <a:latin typeface="Arial" charset="0"/>
                <a:ea typeface="ＭＳ Ｐゴシック" pitchFamily="1" charset="-128"/>
              </a:defRPr>
            </a:lvl5pPr>
            <a:lvl6pPr marL="2606031"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6pPr>
            <a:lvl7pPr marL="3079855"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7pPr>
            <a:lvl8pPr marL="3553679"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8pPr>
            <a:lvl9pPr marL="4027503"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9pPr>
          </a:lstStyle>
          <a:p>
            <a:r>
              <a:rPr lang="en-US" altLang="en-US"/>
              <a:t>Course Title | Module #</a:t>
            </a:r>
          </a:p>
        </p:txBody>
      </p:sp>
      <p:sp>
        <p:nvSpPr>
          <p:cNvPr id="39940" name="Rectangle 13"/>
          <p:cNvSpPr>
            <a:spLocks noGrp="1" noChangeArrowheads="1"/>
          </p:cNvSpPr>
          <p:nvPr>
            <p:ph type="dt" sz="quarter" idx="1"/>
          </p:nvPr>
        </p:nvSpPr>
        <p:spPr>
          <a:xfrm>
            <a:off x="4090249" y="1"/>
            <a:ext cx="3129686" cy="475437"/>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4764" tIns="47383" rIns="94764" bIns="47383"/>
          <a:lstStyle>
            <a:lvl1pPr defTabSz="983842" eaLnBrk="0" hangingPunct="0">
              <a:defRPr sz="1000">
                <a:solidFill>
                  <a:schemeClr val="tx1"/>
                </a:solidFill>
                <a:latin typeface="Arial" charset="0"/>
                <a:ea typeface="ＭＳ Ｐゴシック" pitchFamily="1" charset="-128"/>
              </a:defRPr>
            </a:lvl1pPr>
            <a:lvl2pPr marL="769964" indent="-296140" defTabSz="983842" eaLnBrk="0" hangingPunct="0">
              <a:defRPr sz="1000">
                <a:solidFill>
                  <a:schemeClr val="tx1"/>
                </a:solidFill>
                <a:latin typeface="Arial" charset="0"/>
                <a:ea typeface="ＭＳ Ｐゴシック" pitchFamily="1" charset="-128"/>
              </a:defRPr>
            </a:lvl2pPr>
            <a:lvl3pPr marL="1184560" indent="-236912" defTabSz="983842" eaLnBrk="0" hangingPunct="0">
              <a:defRPr sz="1000">
                <a:solidFill>
                  <a:schemeClr val="tx1"/>
                </a:solidFill>
                <a:latin typeface="Arial" charset="0"/>
                <a:ea typeface="ＭＳ Ｐゴシック" pitchFamily="1" charset="-128"/>
              </a:defRPr>
            </a:lvl3pPr>
            <a:lvl4pPr marL="1658383" indent="-236912" defTabSz="983842" eaLnBrk="0" hangingPunct="0">
              <a:defRPr sz="1000">
                <a:solidFill>
                  <a:schemeClr val="tx1"/>
                </a:solidFill>
                <a:latin typeface="Arial" charset="0"/>
                <a:ea typeface="ＭＳ Ｐゴシック" pitchFamily="1" charset="-128"/>
              </a:defRPr>
            </a:lvl4pPr>
            <a:lvl5pPr marL="2132208" indent="-236912" defTabSz="983842" eaLnBrk="0" hangingPunct="0">
              <a:defRPr sz="1000">
                <a:solidFill>
                  <a:schemeClr val="tx1"/>
                </a:solidFill>
                <a:latin typeface="Arial" charset="0"/>
                <a:ea typeface="ＭＳ Ｐゴシック" pitchFamily="1" charset="-128"/>
              </a:defRPr>
            </a:lvl5pPr>
            <a:lvl6pPr marL="2606031"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6pPr>
            <a:lvl7pPr marL="3079855"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7pPr>
            <a:lvl8pPr marL="3553679"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8pPr>
            <a:lvl9pPr marL="4027503" indent="-236912" defTabSz="983842" eaLnBrk="0" fontAlgn="base" hangingPunct="0">
              <a:spcBef>
                <a:spcPct val="30000"/>
              </a:spcBef>
              <a:spcAft>
                <a:spcPct val="0"/>
              </a:spcAft>
              <a:defRPr sz="1000">
                <a:solidFill>
                  <a:schemeClr val="tx1"/>
                </a:solidFill>
                <a:latin typeface="Arial" charset="0"/>
                <a:ea typeface="ＭＳ Ｐゴシック" pitchFamily="1" charset="-128"/>
              </a:defRPr>
            </a:lvl9pPr>
          </a:lstStyle>
          <a:p>
            <a:fld id="{F78E055E-3415-4537-BB24-1D36E08A68B9}" type="datetime1">
              <a:rPr lang="en-US" altLang="en-US" smtClean="0"/>
              <a:pPr/>
              <a:t>4/22/2020</a:t>
            </a:fld>
            <a:endParaRPr lang="en-US" altLang="en-US"/>
          </a:p>
        </p:txBody>
      </p:sp>
      <p:sp>
        <p:nvSpPr>
          <p:cNvPr id="39941" name="Rectangle 2"/>
          <p:cNvSpPr>
            <a:spLocks noGrp="1" noRot="1" noChangeAspect="1" noChangeArrowheads="1" noTextEdit="1"/>
          </p:cNvSpPr>
          <p:nvPr>
            <p:ph type="sldImg"/>
          </p:nvPr>
        </p:nvSpPr>
        <p:spPr>
          <a:xfrm>
            <a:off x="2047875" y="623888"/>
            <a:ext cx="2898775" cy="2173287"/>
          </a:xfrm>
          <a:ln/>
        </p:spPr>
      </p:sp>
      <p:sp>
        <p:nvSpPr>
          <p:cNvPr id="3994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dirty="0"/>
              <a:t>At this point, sketch out a planning model of the house in terms of the rooms, their types, and relative sizes. This is what the buyer can visualize. </a:t>
            </a:r>
            <a:r>
              <a:rPr lang="en-US" altLang="en-US" dirty="0">
                <a:solidFill>
                  <a:srgbClr val="FF0000"/>
                </a:solidFill>
              </a:rPr>
              <a:t>Next</a:t>
            </a:r>
            <a:r>
              <a:rPr lang="en-US" altLang="en-US" dirty="0"/>
              <a:t> sketch out the contractor’s relative size table that is constructed from data on actual houses. Then lead the class through making an estimate. </a:t>
            </a:r>
          </a:p>
        </p:txBody>
      </p:sp>
    </p:spTree>
    <p:extLst>
      <p:ext uri="{BB962C8B-B14F-4D97-AF65-F5344CB8AC3E}">
        <p14:creationId xmlns:p14="http://schemas.microsoft.com/office/powerpoint/2010/main" val="2185628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has some similarities to agile</a:t>
            </a:r>
            <a:r>
              <a:rPr lang="en-US" baseline="0" dirty="0"/>
              <a:t> estimation, but also some significant differences. In PSP, standard sizes are grounded in historical data.</a:t>
            </a:r>
            <a:endParaRPr lang="en-US" dirty="0"/>
          </a:p>
        </p:txBody>
      </p:sp>
    </p:spTree>
    <p:extLst>
      <p:ext uri="{BB962C8B-B14F-4D97-AF65-F5344CB8AC3E}">
        <p14:creationId xmlns:p14="http://schemas.microsoft.com/office/powerpoint/2010/main" val="2120187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2587" cy="219075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515381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2587" cy="2190750"/>
          </a:xfrm>
        </p:spPr>
      </p:sp>
      <p:sp>
        <p:nvSpPr>
          <p:cNvPr id="3" name="Notes Placeholder 2"/>
          <p:cNvSpPr>
            <a:spLocks noGrp="1"/>
          </p:cNvSpPr>
          <p:nvPr>
            <p:ph type="body" idx="1"/>
          </p:nvPr>
        </p:nvSpPr>
        <p:spPr/>
        <p:txBody>
          <a:bodyPr/>
          <a:lstStyle/>
          <a:p>
            <a:r>
              <a:rPr lang="en-US" dirty="0"/>
              <a:t>T = total</a:t>
            </a:r>
          </a:p>
        </p:txBody>
      </p:sp>
    </p:spTree>
    <p:extLst>
      <p:ext uri="{BB962C8B-B14F-4D97-AF65-F5344CB8AC3E}">
        <p14:creationId xmlns:p14="http://schemas.microsoft.com/office/powerpoint/2010/main" val="3520160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378655"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Section (optional)</a:t>
            </a:r>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30563411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623428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365889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30164257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5446898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4266311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4312272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481781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2170870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1980203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49451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5298797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2967065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5988150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3582344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64688"/>
          </a:xfrm>
          <a:prstGeom prst="rect">
            <a:avLst/>
          </a:prstGeom>
          <a:noFill/>
          <a:ln w="9525">
            <a:noFill/>
            <a:miter lim="800000"/>
            <a:headEnd/>
            <a:tailEnd/>
          </a:ln>
          <a:effectLst/>
        </p:spPr>
        <p:txBody>
          <a:bodyPr wrap="square" lIns="0" tIns="0" rIns="45714" bIns="0" anchor="t" anchorCtr="0">
            <a:spAutoFit/>
          </a:bodyPr>
          <a:lstStyle/>
          <a:p>
            <a:pPr eaLnBrk="0" hangingPunct="0">
              <a:lnSpc>
                <a:spcPct val="80000"/>
              </a:lnSpc>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a:t>
            </a:r>
            <a:br>
              <a:rPr lang="en-US" sz="700" b="1" dirty="0">
                <a:solidFill>
                  <a:schemeClr val="tx1">
                    <a:lumMod val="50000"/>
                    <a:lumOff val="50000"/>
                  </a:schemeClr>
                </a:solidFill>
                <a:latin typeface="Arial" panose="020B0604020202020204" pitchFamily="34" charset="0"/>
                <a:cs typeface="Arial" panose="020B0604020202020204" pitchFamily="34" charset="0"/>
              </a:rPr>
            </a:br>
            <a:r>
              <a:rPr lang="en-US" sz="700" b="1" dirty="0">
                <a:solidFill>
                  <a:schemeClr val="tx1">
                    <a:lumMod val="50000"/>
                    <a:lumOff val="50000"/>
                  </a:schemeClr>
                </a:solidFill>
                <a:latin typeface="Arial" panose="020B0604020202020204" pitchFamily="34" charset="0"/>
                <a:cs typeface="Arial" panose="020B0604020202020204" pitchFamily="34" charset="0"/>
              </a:rPr>
              <a:t>Estimating with Standard Sizes</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30"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64688"/>
          </a:xfrm>
          <a:prstGeom prst="rect">
            <a:avLst/>
          </a:prstGeom>
          <a:noFill/>
          <a:ln w="9525">
            <a:noFill/>
            <a:miter lim="800000"/>
            <a:headEnd/>
            <a:tailEnd/>
          </a:ln>
          <a:effectLst/>
        </p:spPr>
        <p:txBody>
          <a:bodyPr wrap="square" lIns="0" tIns="0" rIns="45714" bIns="0" anchor="t" anchorCtr="0">
            <a:spAutoFit/>
          </a:bodyPr>
          <a:lstStyle/>
          <a:p>
            <a:pPr eaLnBrk="0" hangingPunct="0">
              <a:lnSpc>
                <a:spcPct val="80000"/>
              </a:lnSpc>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a:t>
            </a:r>
            <a:br>
              <a:rPr lang="en-US" sz="700" b="1" dirty="0">
                <a:solidFill>
                  <a:schemeClr val="tx1">
                    <a:lumMod val="50000"/>
                    <a:lumOff val="50000"/>
                  </a:schemeClr>
                </a:solidFill>
                <a:latin typeface="Arial" panose="020B0604020202020204" pitchFamily="34" charset="0"/>
                <a:cs typeface="Arial" panose="020B0604020202020204" pitchFamily="34" charset="0"/>
              </a:rPr>
            </a:br>
            <a:r>
              <a:rPr lang="en-US" sz="700" b="1" dirty="0">
                <a:solidFill>
                  <a:schemeClr val="tx1">
                    <a:lumMod val="50000"/>
                    <a:lumOff val="50000"/>
                  </a:schemeClr>
                </a:solidFill>
                <a:latin typeface="Arial" panose="020B0604020202020204" pitchFamily="34" charset="0"/>
                <a:cs typeface="Arial" panose="020B0604020202020204" pitchFamily="34" charset="0"/>
              </a:rPr>
              <a:t>Estimating with Standard Sizes</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81942665"/>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 Discipline for </a:t>
            </a:r>
            <a:br>
              <a:rPr lang="en-US" dirty="0"/>
            </a:br>
            <a:r>
              <a:rPr lang="en-US" dirty="0"/>
              <a:t>Software Engineering</a:t>
            </a:r>
          </a:p>
        </p:txBody>
      </p:sp>
      <p:sp>
        <p:nvSpPr>
          <p:cNvPr id="3" name="Subtitle 2"/>
          <p:cNvSpPr>
            <a:spLocks noGrp="1"/>
          </p:cNvSpPr>
          <p:nvPr>
            <p:ph type="subTitle" idx="1"/>
          </p:nvPr>
        </p:nvSpPr>
        <p:spPr/>
        <p:txBody>
          <a:bodyPr/>
          <a:lstStyle/>
          <a:p>
            <a:r>
              <a:rPr lang="en-US" dirty="0"/>
              <a:t>Session 6 – Estimating with</a:t>
            </a:r>
            <a:br>
              <a:rPr lang="en-US" dirty="0"/>
            </a:br>
            <a:r>
              <a:rPr lang="en-US" dirty="0"/>
              <a:t>Standard Sizes </a:t>
            </a:r>
          </a:p>
        </p:txBody>
      </p:sp>
    </p:spTree>
    <p:extLst>
      <p:ext uri="{BB962C8B-B14F-4D97-AF65-F5344CB8AC3E}">
        <p14:creationId xmlns:p14="http://schemas.microsoft.com/office/powerpoint/2010/main" val="5203072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987"/>
            <a:ext cx="8362950" cy="878059"/>
          </a:xfrm>
        </p:spPr>
        <p:txBody>
          <a:bodyPr>
            <a:normAutofit/>
          </a:bodyPr>
          <a:lstStyle/>
          <a:p>
            <a:r>
              <a:rPr lang="en-US" dirty="0"/>
              <a:t>Estimating Size from the Planning Model Proxy</a:t>
            </a:r>
          </a:p>
        </p:txBody>
      </p:sp>
      <p:graphicFrame>
        <p:nvGraphicFramePr>
          <p:cNvPr id="5" name="Table 4"/>
          <p:cNvGraphicFramePr>
            <a:graphicFrameLocks noGrp="1"/>
          </p:cNvGraphicFramePr>
          <p:nvPr>
            <p:extLst>
              <p:ext uri="{D42A27DB-BD31-4B8C-83A1-F6EECF244321}">
                <p14:modId xmlns:p14="http://schemas.microsoft.com/office/powerpoint/2010/main" val="3821481885"/>
              </p:ext>
            </p:extLst>
          </p:nvPr>
        </p:nvGraphicFramePr>
        <p:xfrm>
          <a:off x="447674" y="4445217"/>
          <a:ext cx="7540625" cy="1713865"/>
        </p:xfrm>
        <a:graphic>
          <a:graphicData uri="http://schemas.openxmlformats.org/drawingml/2006/table">
            <a:tbl>
              <a:tblPr firstRow="1" bandRow="1">
                <a:tableStyleId>{2D5ABB26-0587-4C30-8999-92F81FD0307C}</a:tableStyleId>
              </a:tblPr>
              <a:tblGrid>
                <a:gridCol w="1615848">
                  <a:extLst>
                    <a:ext uri="{9D8B030D-6E8A-4147-A177-3AD203B41FA5}">
                      <a16:colId xmlns:a16="http://schemas.microsoft.com/office/drawing/2014/main" val="20000"/>
                    </a:ext>
                  </a:extLst>
                </a:gridCol>
                <a:gridCol w="1400402">
                  <a:extLst>
                    <a:ext uri="{9D8B030D-6E8A-4147-A177-3AD203B41FA5}">
                      <a16:colId xmlns:a16="http://schemas.microsoft.com/office/drawing/2014/main" val="20001"/>
                    </a:ext>
                  </a:extLst>
                </a:gridCol>
                <a:gridCol w="1508125">
                  <a:extLst>
                    <a:ext uri="{9D8B030D-6E8A-4147-A177-3AD203B41FA5}">
                      <a16:colId xmlns:a16="http://schemas.microsoft.com/office/drawing/2014/main" val="20002"/>
                    </a:ext>
                  </a:extLst>
                </a:gridCol>
                <a:gridCol w="1508125">
                  <a:extLst>
                    <a:ext uri="{9D8B030D-6E8A-4147-A177-3AD203B41FA5}">
                      <a16:colId xmlns:a16="http://schemas.microsoft.com/office/drawing/2014/main" val="20003"/>
                    </a:ext>
                  </a:extLst>
                </a:gridCol>
                <a:gridCol w="1508125">
                  <a:extLst>
                    <a:ext uri="{9D8B030D-6E8A-4147-A177-3AD203B41FA5}">
                      <a16:colId xmlns:a16="http://schemas.microsoft.com/office/drawing/2014/main" val="20004"/>
                    </a:ext>
                  </a:extLst>
                </a:gridCol>
              </a:tblGrid>
              <a:tr h="411480">
                <a:tc>
                  <a:txBody>
                    <a:bodyPr/>
                    <a:lstStyle/>
                    <a:p>
                      <a:r>
                        <a:rPr lang="en-US" sz="1400" b="1" dirty="0">
                          <a:latin typeface="Arial"/>
                          <a:cs typeface="Arial"/>
                        </a:rPr>
                        <a:t>Assembly</a:t>
                      </a:r>
                    </a:p>
                  </a:txBody>
                  <a:tcPr marL="102870" marR="102870" marT="51435" marB="51435">
                    <a:lnB w="12700" cap="flat" cmpd="sng" algn="ctr">
                      <a:solidFill>
                        <a:scrgbClr r="0" g="0" b="0"/>
                      </a:solidFill>
                      <a:prstDash val="solid"/>
                      <a:round/>
                      <a:headEnd type="none" w="med" len="med"/>
                      <a:tailEnd type="none" w="med" len="med"/>
                    </a:lnB>
                  </a:tcPr>
                </a:tc>
                <a:tc>
                  <a:txBody>
                    <a:bodyPr/>
                    <a:lstStyle/>
                    <a:p>
                      <a:r>
                        <a:rPr lang="en-US" sz="1400" b="1" dirty="0">
                          <a:latin typeface="Arial"/>
                          <a:cs typeface="Arial"/>
                        </a:rPr>
                        <a:t>Part</a:t>
                      </a:r>
                    </a:p>
                  </a:txBody>
                  <a:tcPr marL="102870" marR="102870" marT="51435" marB="51435">
                    <a:lnB w="12700" cap="flat" cmpd="sng" algn="ctr">
                      <a:solidFill>
                        <a:scrgbClr r="0" g="0" b="0"/>
                      </a:solidFill>
                      <a:prstDash val="solid"/>
                      <a:round/>
                      <a:headEnd type="none" w="med" len="med"/>
                      <a:tailEnd type="none" w="med" len="med"/>
                    </a:lnB>
                  </a:tcPr>
                </a:tc>
                <a:tc>
                  <a:txBody>
                    <a:bodyPr/>
                    <a:lstStyle/>
                    <a:p>
                      <a:r>
                        <a:rPr lang="en-US" sz="1400" b="1" dirty="0">
                          <a:latin typeface="Arial"/>
                          <a:cs typeface="Arial"/>
                        </a:rPr>
                        <a:t>Type</a:t>
                      </a:r>
                    </a:p>
                  </a:txBody>
                  <a:tcPr marL="102870" marR="102870" marT="51435" marB="51435">
                    <a:lnB w="12700" cap="flat" cmpd="sng" algn="ctr">
                      <a:solidFill>
                        <a:scrgbClr r="0" g="0" b="0"/>
                      </a:solidFill>
                      <a:prstDash val="solid"/>
                      <a:round/>
                      <a:headEnd type="none" w="med" len="med"/>
                      <a:tailEnd type="none" w="med" len="med"/>
                    </a:lnB>
                  </a:tcPr>
                </a:tc>
                <a:tc>
                  <a:txBody>
                    <a:bodyPr/>
                    <a:lstStyle/>
                    <a:p>
                      <a:r>
                        <a:rPr lang="en-US" sz="1400" b="1" dirty="0">
                          <a:latin typeface="Arial"/>
                          <a:cs typeface="Arial"/>
                        </a:rPr>
                        <a:t>Size</a:t>
                      </a:r>
                    </a:p>
                  </a:txBody>
                  <a:tcPr marL="102870" marR="102870" marT="51435" marB="51435">
                    <a:lnB w="12700" cap="flat" cmpd="sng" algn="ctr">
                      <a:solidFill>
                        <a:scrgbClr r="0" g="0" b="0"/>
                      </a:solidFill>
                      <a:prstDash val="solid"/>
                      <a:round/>
                      <a:headEnd type="none" w="med" len="med"/>
                      <a:tailEnd type="none" w="med" len="med"/>
                    </a:lnB>
                  </a:tcPr>
                </a:tc>
                <a:tc>
                  <a:txBody>
                    <a:bodyPr/>
                    <a:lstStyle/>
                    <a:p>
                      <a:r>
                        <a:rPr lang="en-US" sz="1400" b="1" dirty="0">
                          <a:latin typeface="Arial"/>
                          <a:cs typeface="Arial"/>
                        </a:rPr>
                        <a:t>Size</a:t>
                      </a:r>
                    </a:p>
                  </a:txBody>
                  <a:tcPr marL="102870" marR="102870" marT="51435" marB="51435">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467995">
                <a:tc>
                  <a:txBody>
                    <a:bodyPr/>
                    <a:lstStyle/>
                    <a:p>
                      <a:r>
                        <a:rPr lang="en-US" sz="1400" dirty="0">
                          <a:latin typeface="Arial"/>
                          <a:cs typeface="Arial"/>
                        </a:rPr>
                        <a:t>Math package</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err="1">
                          <a:latin typeface="Arial"/>
                          <a:cs typeface="Arial"/>
                        </a:rPr>
                        <a:t>Calc</a:t>
                      </a:r>
                      <a:r>
                        <a:rPr lang="en-US" sz="1400" baseline="0" dirty="0">
                          <a:latin typeface="Arial"/>
                          <a:cs typeface="Arial"/>
                        </a:rPr>
                        <a:t> SD</a:t>
                      </a:r>
                      <a:endParaRPr lang="en-US" sz="1400" dirty="0">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Calculation</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M</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20</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417195">
                <a:tc>
                  <a:txBody>
                    <a:bodyPr/>
                    <a:lstStyle/>
                    <a:p>
                      <a:endParaRPr lang="en-US" sz="1400" dirty="0">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err="1">
                          <a:latin typeface="Arial"/>
                          <a:cs typeface="Arial"/>
                        </a:rPr>
                        <a:t>Calc</a:t>
                      </a:r>
                      <a:r>
                        <a:rPr lang="en-US" sz="1400" baseline="0" dirty="0">
                          <a:latin typeface="Arial"/>
                          <a:cs typeface="Arial"/>
                        </a:rPr>
                        <a:t> mean</a:t>
                      </a:r>
                      <a:endParaRPr lang="en-US" sz="1400" dirty="0">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Calculation</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S</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10</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417195">
                <a:tc>
                  <a:txBody>
                    <a:bodyPr/>
                    <a:lstStyle/>
                    <a:p>
                      <a:r>
                        <a:rPr lang="en-US" sz="1400" dirty="0">
                          <a:latin typeface="Arial"/>
                          <a:cs typeface="Arial"/>
                        </a:rPr>
                        <a:t>Linked list</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400" dirty="0">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Data</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L</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50</a:t>
                      </a: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522113260"/>
              </p:ext>
            </p:extLst>
          </p:nvPr>
        </p:nvGraphicFramePr>
        <p:xfrm>
          <a:off x="447674" y="2948307"/>
          <a:ext cx="7503368" cy="1250741"/>
        </p:xfrm>
        <a:graphic>
          <a:graphicData uri="http://schemas.openxmlformats.org/drawingml/2006/table">
            <a:tbl>
              <a:tblPr firstRow="1" bandRow="1">
                <a:tableStyleId>{2D5ABB26-0587-4C30-8999-92F81FD0307C}</a:tableStyleId>
              </a:tblPr>
              <a:tblGrid>
                <a:gridCol w="2455117">
                  <a:extLst>
                    <a:ext uri="{9D8B030D-6E8A-4147-A177-3AD203B41FA5}">
                      <a16:colId xmlns:a16="http://schemas.microsoft.com/office/drawing/2014/main" val="20000"/>
                    </a:ext>
                  </a:extLst>
                </a:gridCol>
                <a:gridCol w="742950">
                  <a:extLst>
                    <a:ext uri="{9D8B030D-6E8A-4147-A177-3AD203B41FA5}">
                      <a16:colId xmlns:a16="http://schemas.microsoft.com/office/drawing/2014/main" val="20001"/>
                    </a:ext>
                  </a:extLst>
                </a:gridCol>
                <a:gridCol w="1815284">
                  <a:extLst>
                    <a:ext uri="{9D8B030D-6E8A-4147-A177-3AD203B41FA5}">
                      <a16:colId xmlns:a16="http://schemas.microsoft.com/office/drawing/2014/main" val="20002"/>
                    </a:ext>
                  </a:extLst>
                </a:gridCol>
                <a:gridCol w="2490017">
                  <a:extLst>
                    <a:ext uri="{9D8B030D-6E8A-4147-A177-3AD203B41FA5}">
                      <a16:colId xmlns:a16="http://schemas.microsoft.com/office/drawing/2014/main" val="20003"/>
                    </a:ext>
                  </a:extLst>
                </a:gridCol>
              </a:tblGrid>
              <a:tr h="416351">
                <a:tc>
                  <a:txBody>
                    <a:bodyPr/>
                    <a:lstStyle/>
                    <a:p>
                      <a:r>
                        <a:rPr lang="en-US" sz="1400" b="1" dirty="0">
                          <a:latin typeface="Arial"/>
                          <a:cs typeface="Arial"/>
                        </a:rPr>
                        <a:t>Base</a:t>
                      </a:r>
                      <a:r>
                        <a:rPr lang="en-US" sz="1400" b="1" baseline="0" dirty="0">
                          <a:latin typeface="Arial"/>
                          <a:cs typeface="Arial"/>
                        </a:rPr>
                        <a:t> Additions (BA)</a:t>
                      </a:r>
                      <a:endParaRPr lang="en-US" sz="1400" b="1" dirty="0">
                        <a:solidFill>
                          <a:srgbClr val="000000"/>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tc>
                  <a:txBody>
                    <a:bodyPr/>
                    <a:lstStyle/>
                    <a:p>
                      <a:r>
                        <a:rPr lang="en-US" sz="1400" b="1" dirty="0">
                          <a:latin typeface="Arial"/>
                          <a:cs typeface="Arial"/>
                        </a:rPr>
                        <a:t>Type</a:t>
                      </a:r>
                      <a:endParaRPr lang="en-US" sz="1400" b="1" dirty="0">
                        <a:solidFill>
                          <a:srgbClr val="000000"/>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tc>
                  <a:txBody>
                    <a:bodyPr/>
                    <a:lstStyle/>
                    <a:p>
                      <a:r>
                        <a:rPr lang="en-US" sz="1400" b="1" dirty="0">
                          <a:latin typeface="Arial"/>
                          <a:cs typeface="Arial"/>
                        </a:rPr>
                        <a:t>Relative</a:t>
                      </a:r>
                      <a:r>
                        <a:rPr lang="en-US" sz="1400" b="1" baseline="0" dirty="0">
                          <a:latin typeface="Arial"/>
                          <a:cs typeface="Arial"/>
                        </a:rPr>
                        <a:t> Size</a:t>
                      </a:r>
                      <a:endParaRPr lang="en-US" sz="1400" b="1" dirty="0">
                        <a:solidFill>
                          <a:srgbClr val="000000"/>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tc>
                  <a:txBody>
                    <a:bodyPr/>
                    <a:lstStyle/>
                    <a:p>
                      <a:r>
                        <a:rPr lang="en-US" sz="1400" b="1" dirty="0">
                          <a:latin typeface="Arial"/>
                          <a:cs typeface="Arial"/>
                        </a:rPr>
                        <a:t>Size</a:t>
                      </a:r>
                      <a:endParaRPr lang="en-US" sz="1400" b="1" dirty="0">
                        <a:solidFill>
                          <a:srgbClr val="000000"/>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417195">
                <a:tc>
                  <a:txBody>
                    <a:bodyPr/>
                    <a:lstStyle/>
                    <a:p>
                      <a:r>
                        <a:rPr lang="en-US" sz="1400" dirty="0">
                          <a:latin typeface="Arial"/>
                          <a:cs typeface="Arial"/>
                        </a:rPr>
                        <a:t>Data input</a:t>
                      </a:r>
                      <a:endParaRPr lang="en-US" sz="14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IO</a:t>
                      </a:r>
                      <a:endParaRPr lang="en-US" sz="14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M</a:t>
                      </a:r>
                      <a:endParaRPr lang="en-US" sz="14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20</a:t>
                      </a:r>
                      <a:endParaRPr lang="en-US" sz="14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417195">
                <a:tc>
                  <a:txBody>
                    <a:bodyPr/>
                    <a:lstStyle/>
                    <a:p>
                      <a:r>
                        <a:rPr lang="en-US" sz="1400" dirty="0">
                          <a:latin typeface="Arial"/>
                          <a:cs typeface="Arial"/>
                        </a:rPr>
                        <a:t>Print output</a:t>
                      </a:r>
                      <a:endParaRPr lang="en-US" sz="14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IO</a:t>
                      </a:r>
                      <a:endParaRPr lang="en-US" sz="14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M</a:t>
                      </a:r>
                      <a:endParaRPr lang="en-US" sz="14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20</a:t>
                      </a:r>
                      <a:endParaRPr lang="en-US" sz="1400" dirty="0">
                        <a:solidFill>
                          <a:srgbClr val="000000"/>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TextBox 3"/>
          <p:cNvSpPr txBox="1"/>
          <p:nvPr/>
        </p:nvSpPr>
        <p:spPr>
          <a:xfrm>
            <a:off x="405558" y="2444317"/>
            <a:ext cx="7138242" cy="353943"/>
          </a:xfrm>
          <a:prstGeom prst="rect">
            <a:avLst/>
          </a:prstGeom>
          <a:noFill/>
        </p:spPr>
        <p:txBody>
          <a:bodyPr wrap="square" lIns="0" tIns="0" rIns="0" bIns="0" rtlCol="0">
            <a:spAutoFit/>
          </a:bodyPr>
          <a:lstStyle/>
          <a:p>
            <a:r>
              <a:rPr lang="en-US" sz="2300" dirty="0">
                <a:solidFill>
                  <a:srgbClr val="525252"/>
                </a:solidFill>
                <a:latin typeface="Arial"/>
                <a:cs typeface="Arial"/>
              </a:rPr>
              <a:t>Estimate the parts added to the base and new parts</a:t>
            </a:r>
          </a:p>
        </p:txBody>
      </p:sp>
      <p:sp>
        <p:nvSpPr>
          <p:cNvPr id="8" name="TextBox 7"/>
          <p:cNvSpPr txBox="1"/>
          <p:nvPr/>
        </p:nvSpPr>
        <p:spPr>
          <a:xfrm>
            <a:off x="405558" y="1043771"/>
            <a:ext cx="7138242" cy="353943"/>
          </a:xfrm>
          <a:prstGeom prst="rect">
            <a:avLst/>
          </a:prstGeom>
          <a:noFill/>
        </p:spPr>
        <p:txBody>
          <a:bodyPr wrap="square" lIns="0" tIns="0" rIns="0" bIns="0" rtlCol="0">
            <a:spAutoFit/>
          </a:bodyPr>
          <a:lstStyle/>
          <a:p>
            <a:r>
              <a:rPr lang="en-US" sz="2300" dirty="0">
                <a:solidFill>
                  <a:schemeClr val="bg2">
                    <a:lumMod val="50000"/>
                  </a:schemeClr>
                </a:solidFill>
                <a:latin typeface="Arial"/>
                <a:cs typeface="Arial"/>
              </a:rPr>
              <a:t>Estimate modifications to existing parts </a:t>
            </a:r>
          </a:p>
        </p:txBody>
      </p:sp>
      <p:graphicFrame>
        <p:nvGraphicFramePr>
          <p:cNvPr id="11" name="Table 10"/>
          <p:cNvGraphicFramePr>
            <a:graphicFrameLocks noGrp="1"/>
          </p:cNvGraphicFramePr>
          <p:nvPr>
            <p:extLst>
              <p:ext uri="{D42A27DB-BD31-4B8C-83A1-F6EECF244321}">
                <p14:modId xmlns:p14="http://schemas.microsoft.com/office/powerpoint/2010/main" val="96703758"/>
              </p:ext>
            </p:extLst>
          </p:nvPr>
        </p:nvGraphicFramePr>
        <p:xfrm>
          <a:off x="447674" y="1523143"/>
          <a:ext cx="7499348" cy="709944"/>
        </p:xfrm>
        <a:graphic>
          <a:graphicData uri="http://schemas.openxmlformats.org/drawingml/2006/table">
            <a:tbl>
              <a:tblPr firstRow="1" bandRow="1">
                <a:tableStyleId>{2D5ABB26-0587-4C30-8999-92F81FD0307C}</a:tableStyleId>
              </a:tblPr>
              <a:tblGrid>
                <a:gridCol w="2395780">
                  <a:extLst>
                    <a:ext uri="{9D8B030D-6E8A-4147-A177-3AD203B41FA5}">
                      <a16:colId xmlns:a16="http://schemas.microsoft.com/office/drawing/2014/main" val="20000"/>
                    </a:ext>
                  </a:extLst>
                </a:gridCol>
                <a:gridCol w="1047045">
                  <a:extLst>
                    <a:ext uri="{9D8B030D-6E8A-4147-A177-3AD203B41FA5}">
                      <a16:colId xmlns:a16="http://schemas.microsoft.com/office/drawing/2014/main" val="20001"/>
                    </a:ext>
                  </a:extLst>
                </a:gridCol>
                <a:gridCol w="1272050">
                  <a:extLst>
                    <a:ext uri="{9D8B030D-6E8A-4147-A177-3AD203B41FA5}">
                      <a16:colId xmlns:a16="http://schemas.microsoft.com/office/drawing/2014/main" val="20002"/>
                    </a:ext>
                  </a:extLst>
                </a:gridCol>
                <a:gridCol w="1254123">
                  <a:extLst>
                    <a:ext uri="{9D8B030D-6E8A-4147-A177-3AD203B41FA5}">
                      <a16:colId xmlns:a16="http://schemas.microsoft.com/office/drawing/2014/main" val="20003"/>
                    </a:ext>
                  </a:extLst>
                </a:gridCol>
                <a:gridCol w="1530350">
                  <a:extLst>
                    <a:ext uri="{9D8B030D-6E8A-4147-A177-3AD203B41FA5}">
                      <a16:colId xmlns:a16="http://schemas.microsoft.com/office/drawing/2014/main" val="20004"/>
                    </a:ext>
                  </a:extLst>
                </a:gridCol>
              </a:tblGrid>
              <a:tr h="393715">
                <a:tc>
                  <a:txBody>
                    <a:bodyPr/>
                    <a:lstStyle/>
                    <a:p>
                      <a:r>
                        <a:rPr lang="en-US" sz="1400" b="1" dirty="0">
                          <a:latin typeface="Arial"/>
                          <a:cs typeface="Arial"/>
                        </a:rPr>
                        <a:t>Base</a:t>
                      </a:r>
                      <a:r>
                        <a:rPr lang="en-US" sz="1400" b="1" baseline="0" dirty="0">
                          <a:latin typeface="Arial"/>
                          <a:cs typeface="Arial"/>
                        </a:rPr>
                        <a:t> Program</a:t>
                      </a:r>
                      <a:endParaRPr lang="en-US" sz="1400" b="1" dirty="0">
                        <a:solidFill>
                          <a:schemeClr val="tx1"/>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tc>
                  <a:txBody>
                    <a:bodyPr/>
                    <a:lstStyle/>
                    <a:p>
                      <a:r>
                        <a:rPr lang="en-US" sz="1400" b="1" dirty="0">
                          <a:latin typeface="Arial"/>
                          <a:cs typeface="Arial"/>
                        </a:rPr>
                        <a:t>Size</a:t>
                      </a:r>
                      <a:endParaRPr lang="en-US" sz="1400" b="1" dirty="0">
                        <a:solidFill>
                          <a:schemeClr val="tx1"/>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tc>
                  <a:txBody>
                    <a:bodyPr/>
                    <a:lstStyle/>
                    <a:p>
                      <a:r>
                        <a:rPr lang="en-US" sz="1400" b="1" dirty="0">
                          <a:latin typeface="Arial"/>
                          <a:cs typeface="Arial"/>
                        </a:rPr>
                        <a:t>Added</a:t>
                      </a:r>
                      <a:endParaRPr lang="en-US" sz="1400" b="1" dirty="0">
                        <a:solidFill>
                          <a:schemeClr val="tx1"/>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tc>
                  <a:txBody>
                    <a:bodyPr/>
                    <a:lstStyle/>
                    <a:p>
                      <a:r>
                        <a:rPr lang="en-US" sz="1400" b="1" dirty="0">
                          <a:latin typeface="Arial"/>
                          <a:cs typeface="Arial"/>
                        </a:rPr>
                        <a:t>Deleted</a:t>
                      </a:r>
                      <a:endParaRPr lang="en-US" sz="1400" b="1" dirty="0">
                        <a:solidFill>
                          <a:schemeClr val="tx1"/>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tc>
                  <a:txBody>
                    <a:bodyPr/>
                    <a:lstStyle/>
                    <a:p>
                      <a:r>
                        <a:rPr lang="en-US" sz="1400" b="1" dirty="0">
                          <a:latin typeface="Arial"/>
                          <a:cs typeface="Arial"/>
                        </a:rPr>
                        <a:t>Modified</a:t>
                      </a:r>
                      <a:endParaRPr lang="en-US" sz="1400" b="1" dirty="0">
                        <a:solidFill>
                          <a:schemeClr val="tx1"/>
                        </a:solidFill>
                        <a:latin typeface="Arial"/>
                        <a:cs typeface="Arial"/>
                      </a:endParaRPr>
                    </a:p>
                  </a:txBody>
                  <a:tcPr marL="102870" marR="102870" marT="51435" marB="51435">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276728">
                <a:tc>
                  <a:txBody>
                    <a:bodyPr/>
                    <a:lstStyle/>
                    <a:p>
                      <a:r>
                        <a:rPr lang="en-US" sz="1400" dirty="0">
                          <a:latin typeface="Arial"/>
                          <a:cs typeface="Arial"/>
                        </a:rPr>
                        <a:t>Main</a:t>
                      </a:r>
                      <a:endParaRPr lang="en-US" sz="1400" dirty="0">
                        <a:solidFill>
                          <a:schemeClr val="tx1"/>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50</a:t>
                      </a:r>
                      <a:endParaRPr lang="en-US" sz="1400" dirty="0">
                        <a:solidFill>
                          <a:schemeClr val="tx1"/>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10</a:t>
                      </a:r>
                      <a:endParaRPr lang="en-US" sz="1400" dirty="0">
                        <a:solidFill>
                          <a:schemeClr val="tx1"/>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5</a:t>
                      </a:r>
                      <a:endParaRPr lang="en-US" sz="1400" dirty="0">
                        <a:solidFill>
                          <a:schemeClr val="tx1"/>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dirty="0">
                          <a:latin typeface="Arial"/>
                          <a:cs typeface="Arial"/>
                        </a:rPr>
                        <a:t>5</a:t>
                      </a:r>
                      <a:endParaRPr lang="en-US" sz="1400" dirty="0">
                        <a:solidFill>
                          <a:schemeClr val="tx1"/>
                        </a:solidFill>
                        <a:latin typeface="Arial"/>
                        <a:cs typeface="Arial"/>
                      </a:endParaRPr>
                    </a:p>
                  </a:txBody>
                  <a:tcPr marL="102870" marR="102870" marT="51435" marB="51435">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164134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Before Completing, Check the Estimates</a:t>
            </a:r>
          </a:p>
        </p:txBody>
      </p:sp>
      <p:sp>
        <p:nvSpPr>
          <p:cNvPr id="3" name="Content Placeholder 2"/>
          <p:cNvSpPr>
            <a:spLocks noGrp="1"/>
          </p:cNvSpPr>
          <p:nvPr>
            <p:ph idx="1"/>
          </p:nvPr>
        </p:nvSpPr>
        <p:spPr>
          <a:xfrm>
            <a:off x="401934" y="1237030"/>
            <a:ext cx="8320035" cy="5014243"/>
          </a:xfrm>
        </p:spPr>
        <p:txBody>
          <a:bodyPr>
            <a:normAutofit/>
          </a:bodyPr>
          <a:lstStyle/>
          <a:p>
            <a:r>
              <a:rPr lang="en-US" dirty="0"/>
              <a:t>Check the relative size estimates. Is the most common size medium?</a:t>
            </a:r>
          </a:p>
          <a:p>
            <a:r>
              <a:rPr lang="en-US" dirty="0"/>
              <a:t>Are there similar numbers of small and large? </a:t>
            </a:r>
          </a:p>
          <a:p>
            <a:endParaRPr lang="en-US" b="1" dirty="0"/>
          </a:p>
          <a:p>
            <a:endParaRPr lang="en-US" b="1" dirty="0"/>
          </a:p>
        </p:txBody>
      </p:sp>
    </p:spTree>
    <p:extLst>
      <p:ext uri="{BB962C8B-B14F-4D97-AF65-F5344CB8AC3E}">
        <p14:creationId xmlns:p14="http://schemas.microsoft.com/office/powerpoint/2010/main" val="6626560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After Completing, Review and Calibrate</a:t>
            </a:r>
          </a:p>
        </p:txBody>
      </p:sp>
      <p:sp>
        <p:nvSpPr>
          <p:cNvPr id="3" name="Content Placeholder 2"/>
          <p:cNvSpPr>
            <a:spLocks noGrp="1"/>
          </p:cNvSpPr>
          <p:nvPr>
            <p:ph idx="1"/>
          </p:nvPr>
        </p:nvSpPr>
        <p:spPr>
          <a:xfrm>
            <a:off x="401934" y="1237029"/>
            <a:ext cx="8320035" cy="5014243"/>
          </a:xfrm>
        </p:spPr>
        <p:txBody>
          <a:bodyPr>
            <a:normAutofit/>
          </a:bodyPr>
          <a:lstStyle/>
          <a:p>
            <a:r>
              <a:rPr lang="en-US" dirty="0"/>
              <a:t>For the total size, compare the total estimated to the actual size.</a:t>
            </a:r>
          </a:p>
          <a:p>
            <a:r>
              <a:rPr lang="en-US" dirty="0"/>
              <a:t>For each component, compare the estimated relative size to the actual measured size.</a:t>
            </a:r>
          </a:p>
          <a:p>
            <a:r>
              <a:rPr lang="en-US" dirty="0"/>
              <a:t>Where they differ, consider why your estimate was incorrect. </a:t>
            </a:r>
          </a:p>
          <a:p>
            <a:r>
              <a:rPr lang="en-US" dirty="0"/>
              <a:t>The exercise of comparing your actual results to your estimate helps you calibrate your expert judgement. This calibration will improve your future estimation performance.  </a:t>
            </a:r>
          </a:p>
          <a:p>
            <a:endParaRPr lang="en-US" b="1" dirty="0"/>
          </a:p>
          <a:p>
            <a:endParaRPr lang="en-US" b="1" dirty="0"/>
          </a:p>
        </p:txBody>
      </p:sp>
    </p:spTree>
    <p:extLst>
      <p:ext uri="{BB962C8B-B14F-4D97-AF65-F5344CB8AC3E}">
        <p14:creationId xmlns:p14="http://schemas.microsoft.com/office/powerpoint/2010/main" val="14631631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noFill/>
        </p:spPr>
        <p:txBody>
          <a:bodyPr/>
          <a:lstStyle/>
          <a:p>
            <a:r>
              <a:rPr lang="en-US" altLang="en-US" dirty="0"/>
              <a:t>Find Size-Estimating Proxies</a:t>
            </a:r>
          </a:p>
        </p:txBody>
      </p:sp>
      <p:sp>
        <p:nvSpPr>
          <p:cNvPr id="45059" name="Rectangle 3"/>
          <p:cNvSpPr>
            <a:spLocks noGrp="1" noChangeArrowheads="1"/>
          </p:cNvSpPr>
          <p:nvPr>
            <p:ph idx="1"/>
          </p:nvPr>
        </p:nvSpPr>
        <p:spPr>
          <a:xfrm>
            <a:off x="401934" y="1219778"/>
            <a:ext cx="8320035" cy="5014243"/>
          </a:xfrm>
          <a:noFill/>
        </p:spPr>
        <p:txBody>
          <a:bodyPr/>
          <a:lstStyle/>
          <a:p>
            <a:r>
              <a:rPr lang="en-US" altLang="en-US" dirty="0"/>
              <a:t>A good proxy is</a:t>
            </a:r>
          </a:p>
          <a:p>
            <a:pPr lvl="1"/>
            <a:r>
              <a:rPr lang="en-US" altLang="en-US" dirty="0"/>
              <a:t>closely related to development costs</a:t>
            </a:r>
          </a:p>
          <a:p>
            <a:pPr lvl="1"/>
            <a:r>
              <a:rPr lang="en-US" altLang="en-US" dirty="0"/>
              <a:t>easy to visualize early in development</a:t>
            </a:r>
          </a:p>
          <a:p>
            <a:pPr lvl="1"/>
            <a:r>
              <a:rPr lang="en-US" altLang="en-US" dirty="0"/>
              <a:t>an entity that can be counted</a:t>
            </a:r>
          </a:p>
          <a:p>
            <a:pPr lvl="1"/>
            <a:r>
              <a:rPr lang="en-US" altLang="en-US" dirty="0"/>
              <a:t>sensitive to implementation variations</a:t>
            </a:r>
          </a:p>
          <a:p>
            <a:pPr lvl="1"/>
            <a:r>
              <a:rPr lang="en-US" altLang="en-US" dirty="0"/>
              <a:t>customizable to local needs</a:t>
            </a:r>
          </a:p>
          <a:p>
            <a:pPr lvl="1"/>
            <a:endParaRPr lang="en-US" altLang="en-US" dirty="0"/>
          </a:p>
          <a:p>
            <a:pPr lvl="1"/>
            <a:endParaRPr lang="en-US" altLang="en-US" dirty="0"/>
          </a:p>
        </p:txBody>
      </p:sp>
    </p:spTree>
    <p:extLst>
      <p:ext uri="{BB962C8B-B14F-4D97-AF65-F5344CB8AC3E}">
        <p14:creationId xmlns:p14="http://schemas.microsoft.com/office/powerpoint/2010/main" val="2542199237"/>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Software Units as Proxies</a:t>
            </a:r>
          </a:p>
        </p:txBody>
      </p:sp>
      <p:sp>
        <p:nvSpPr>
          <p:cNvPr id="3" name="Content Placeholder 2"/>
          <p:cNvSpPr>
            <a:spLocks noGrp="1"/>
          </p:cNvSpPr>
          <p:nvPr>
            <p:ph idx="1"/>
          </p:nvPr>
        </p:nvSpPr>
        <p:spPr>
          <a:xfrm>
            <a:off x="381001" y="1227105"/>
            <a:ext cx="8366184" cy="5014243"/>
          </a:xfrm>
        </p:spPr>
        <p:txBody>
          <a:bodyPr/>
          <a:lstStyle/>
          <a:p>
            <a:r>
              <a:rPr lang="en-US" dirty="0"/>
              <a:t>In the PSP, a proxy is a unit of software that can be identified early in a project.</a:t>
            </a:r>
          </a:p>
          <a:p>
            <a:r>
              <a:rPr lang="en-US" dirty="0"/>
              <a:t>Proxies are normally based on functionality.</a:t>
            </a:r>
          </a:p>
          <a:p>
            <a:r>
              <a:rPr lang="en-US" dirty="0"/>
              <a:t>Common proxies include screens, files, classes, objects, logical entities, functions, procedures, methods, and function points. </a:t>
            </a:r>
          </a:p>
          <a:p>
            <a:r>
              <a:rPr lang="en-US" dirty="0"/>
              <a:t>Proxies can be identified formally or informally:</a:t>
            </a:r>
          </a:p>
          <a:p>
            <a:pPr marL="338328" indent="-173736">
              <a:spcBef>
                <a:spcPts val="500"/>
              </a:spcBef>
              <a:buFont typeface="Arial" panose="020B0604020202020204" pitchFamily="34" charset="0"/>
              <a:buChar char="•"/>
            </a:pPr>
            <a:r>
              <a:rPr lang="en-US" dirty="0"/>
              <a:t>Formal approaches include function point estimation.</a:t>
            </a:r>
          </a:p>
          <a:p>
            <a:pPr marL="338328" indent="-173736">
              <a:spcBef>
                <a:spcPts val="500"/>
              </a:spcBef>
              <a:buFont typeface="Arial" panose="020B0604020202020204" pitchFamily="34" charset="0"/>
              <a:buChar char="•"/>
            </a:pPr>
            <a:r>
              <a:rPr lang="en-US" dirty="0"/>
              <a:t>Informal approaches include creating user stories.</a:t>
            </a:r>
          </a:p>
          <a:p>
            <a:pPr marL="338328" indent="-173736">
              <a:spcBef>
                <a:spcPts val="500"/>
              </a:spcBef>
              <a:buFont typeface="Arial" panose="020B0604020202020204" pitchFamily="34" charset="0"/>
              <a:buChar char="•"/>
            </a:pPr>
            <a:r>
              <a:rPr lang="en-US" dirty="0"/>
              <a:t>PSP uses the Planning Model.</a:t>
            </a:r>
          </a:p>
          <a:p>
            <a:endParaRPr lang="en-US" dirty="0"/>
          </a:p>
        </p:txBody>
      </p:sp>
    </p:spTree>
    <p:extLst>
      <p:ext uri="{BB962C8B-B14F-4D97-AF65-F5344CB8AC3E}">
        <p14:creationId xmlns:p14="http://schemas.microsoft.com/office/powerpoint/2010/main" val="3297192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Problem: Sizing the Planning Model Parts</a:t>
            </a:r>
          </a:p>
        </p:txBody>
      </p:sp>
      <p:sp>
        <p:nvSpPr>
          <p:cNvPr id="3" name="Content Placeholder 2"/>
          <p:cNvSpPr>
            <a:spLocks noGrp="1"/>
          </p:cNvSpPr>
          <p:nvPr>
            <p:ph idx="1"/>
          </p:nvPr>
        </p:nvSpPr>
        <p:spPr>
          <a:xfrm>
            <a:off x="401934" y="1260896"/>
            <a:ext cx="8320035" cy="4800601"/>
          </a:xfrm>
        </p:spPr>
        <p:txBody>
          <a:bodyPr>
            <a:normAutofit/>
          </a:bodyPr>
          <a:lstStyle/>
          <a:p>
            <a:r>
              <a:rPr lang="en-US" dirty="0"/>
              <a:t>Software parts (e.g., components, screens, and modules) come in a variety of functional types.</a:t>
            </a:r>
          </a:p>
          <a:p>
            <a:r>
              <a:rPr lang="en-US" dirty="0"/>
              <a:t>Parts can be built with a number of different programming languages.</a:t>
            </a:r>
          </a:p>
          <a:p>
            <a:r>
              <a:rPr lang="en-US" dirty="0"/>
              <a:t>Some parts can be modified from a base part; others must be newly created.</a:t>
            </a:r>
          </a:p>
          <a:p>
            <a:r>
              <a:rPr lang="en-US" dirty="0"/>
              <a:t>Parts of a particular type can vary widely in size.</a:t>
            </a:r>
          </a:p>
          <a:p>
            <a:pPr marL="385763" indent="-385763">
              <a:buFont typeface="Arial" panose="020B0604020202020204" pitchFamily="34" charset="0"/>
              <a:buChar char="•"/>
            </a:pPr>
            <a:endParaRPr lang="en-US" dirty="0"/>
          </a:p>
          <a:p>
            <a:r>
              <a:rPr lang="en-US" dirty="0"/>
              <a:t>The number of choices can become overwhelming. </a:t>
            </a:r>
          </a:p>
          <a:p>
            <a:endParaRPr lang="en-US" dirty="0"/>
          </a:p>
          <a:p>
            <a:endParaRPr lang="en-US" dirty="0"/>
          </a:p>
          <a:p>
            <a:pPr marL="385763" indent="-385763">
              <a:buFont typeface="Arial" panose="020B0604020202020204" pitchFamily="34" charset="0"/>
              <a:buChar char="•"/>
            </a:pPr>
            <a:endParaRPr lang="en-US" dirty="0"/>
          </a:p>
          <a:p>
            <a:endParaRPr lang="en-US" dirty="0"/>
          </a:p>
          <a:p>
            <a:endParaRPr lang="en-US" dirty="0"/>
          </a:p>
        </p:txBody>
      </p:sp>
    </p:spTree>
    <p:extLst>
      <p:ext uri="{BB962C8B-B14F-4D97-AF65-F5344CB8AC3E}">
        <p14:creationId xmlns:p14="http://schemas.microsoft.com/office/powerpoint/2010/main" val="584675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altLang="en-US" dirty="0"/>
              <a:t>Solution: Use Standard Size Tables</a:t>
            </a:r>
          </a:p>
        </p:txBody>
      </p:sp>
      <p:sp>
        <p:nvSpPr>
          <p:cNvPr id="11267" name="Rectangle 3"/>
          <p:cNvSpPr>
            <a:spLocks noGrp="1" noChangeArrowheads="1"/>
          </p:cNvSpPr>
          <p:nvPr>
            <p:ph idx="1"/>
          </p:nvPr>
        </p:nvSpPr>
        <p:spPr>
          <a:xfrm>
            <a:off x="401934" y="1245660"/>
            <a:ext cx="8320035" cy="5014243"/>
          </a:xfrm>
        </p:spPr>
        <p:txBody>
          <a:bodyPr/>
          <a:lstStyle/>
          <a:p>
            <a:r>
              <a:rPr lang="en-US" altLang="en-US" dirty="0"/>
              <a:t>Simplify the problem and apply a systematic approach.</a:t>
            </a:r>
          </a:p>
          <a:p>
            <a:pPr marL="514350" indent="-514350">
              <a:buAutoNum type="arabicParenR"/>
            </a:pPr>
            <a:r>
              <a:rPr lang="en-US" altLang="en-US" dirty="0"/>
              <a:t>Identify each part as either newly constructed or modified from a pre-existing base.</a:t>
            </a:r>
          </a:p>
          <a:p>
            <a:pPr marL="514350" indent="-514350">
              <a:buAutoNum type="arabicParenR"/>
            </a:pPr>
            <a:r>
              <a:rPr lang="en-US" altLang="en-US" dirty="0"/>
              <a:t>Categorize each part as belonging to one of a few familiar types.</a:t>
            </a:r>
          </a:p>
          <a:p>
            <a:pPr marL="514350" indent="-514350">
              <a:buAutoNum type="arabicParenR"/>
            </a:pPr>
            <a:r>
              <a:rPr lang="en-US" altLang="en-US" dirty="0"/>
              <a:t>Consider only a few standard relative sizes.</a:t>
            </a:r>
          </a:p>
          <a:p>
            <a:pPr marL="514350" indent="-514350">
              <a:buAutoNum type="arabicParenR"/>
            </a:pPr>
            <a:r>
              <a:rPr lang="en-US" altLang="en-US" dirty="0"/>
              <a:t>Use tables to convert types and relative size to a typical size for a particular programming language.</a:t>
            </a:r>
          </a:p>
        </p:txBody>
      </p:sp>
    </p:spTree>
    <p:extLst>
      <p:ext uri="{BB962C8B-B14F-4D97-AF65-F5344CB8AC3E}">
        <p14:creationId xmlns:p14="http://schemas.microsoft.com/office/powerpoint/2010/main" val="2586998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2"/>
          </p:nvPr>
        </p:nvSpPr>
        <p:spPr/>
        <p:txBody>
          <a:bodyPr/>
          <a:lstStyle/>
          <a:p>
            <a:r>
              <a:rPr lang="en-US" altLang="en-US" sz="1900" b="1" dirty="0"/>
              <a:t>Example:</a:t>
            </a:r>
            <a:r>
              <a:rPr lang="en-US" altLang="en-US" sz="1900" dirty="0"/>
              <a:t> Home builders have similar issues.</a:t>
            </a:r>
          </a:p>
          <a:p>
            <a:r>
              <a:rPr lang="en-US" altLang="en-US" sz="1900" dirty="0"/>
              <a:t>Before building a new house, the builder needs to estimate cost. Homes</a:t>
            </a:r>
          </a:p>
          <a:p>
            <a:pPr marL="338328" indent="-173736">
              <a:spcBef>
                <a:spcPts val="500"/>
              </a:spcBef>
              <a:buFont typeface="Arial" panose="020B0604020202020204" pitchFamily="34" charset="0"/>
              <a:buChar char="•"/>
            </a:pPr>
            <a:r>
              <a:rPr lang="en-US" altLang="en-US" sz="1900" dirty="0"/>
              <a:t>serve diverse needs and include different components</a:t>
            </a:r>
          </a:p>
          <a:p>
            <a:pPr marL="338328" indent="-173736">
              <a:spcBef>
                <a:spcPts val="500"/>
              </a:spcBef>
              <a:buFont typeface="Arial" panose="020B0604020202020204" pitchFamily="34" charset="0"/>
              <a:buChar char="•"/>
            </a:pPr>
            <a:r>
              <a:rPr lang="en-US" altLang="en-US" sz="1900" dirty="0"/>
              <a:t>are sensitive to the implementation details</a:t>
            </a:r>
          </a:p>
          <a:p>
            <a:pPr marL="338328" indent="-173736">
              <a:spcBef>
                <a:spcPts val="500"/>
              </a:spcBef>
              <a:buFont typeface="Arial" panose="020B0604020202020204" pitchFamily="34" charset="0"/>
              <a:buChar char="•"/>
            </a:pPr>
            <a:r>
              <a:rPr lang="en-US" altLang="en-US" sz="1900" dirty="0"/>
              <a:t>have some common and recognizable parts that vary in size</a:t>
            </a:r>
          </a:p>
          <a:p>
            <a:r>
              <a:rPr lang="en-US" altLang="en-US" sz="1900" dirty="0"/>
              <a:t>For a given type of building and materials, the cost is directly related to the size (in square feet) of the house.</a:t>
            </a:r>
          </a:p>
          <a:p>
            <a:r>
              <a:rPr lang="en-US" altLang="en-US" sz="1900" dirty="0"/>
              <a:t>How does a builder come up with the needed size estimate? </a:t>
            </a:r>
          </a:p>
          <a:p>
            <a:endParaRPr lang="en-US" sz="1900" dirty="0"/>
          </a:p>
        </p:txBody>
      </p:sp>
      <p:sp>
        <p:nvSpPr>
          <p:cNvPr id="11266" name="Rectangle 2"/>
          <p:cNvSpPr>
            <a:spLocks noGrp="1" noChangeArrowheads="1"/>
          </p:cNvSpPr>
          <p:nvPr>
            <p:ph type="title"/>
          </p:nvPr>
        </p:nvSpPr>
        <p:spPr/>
        <p:txBody>
          <a:bodyPr>
            <a:normAutofit/>
          </a:bodyPr>
          <a:lstStyle/>
          <a:p>
            <a:pPr eaLnBrk="1" hangingPunct="1"/>
            <a:r>
              <a:rPr lang="en-US" altLang="en-US" dirty="0"/>
              <a:t>Solution: Use Standard Size Tables</a:t>
            </a:r>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pic>
        <p:nvPicPr>
          <p:cNvPr id="19" name="Content Placeholder 18"/>
          <p:cNvPicPr>
            <a:picLocks noGrp="1" noChangeAspect="1"/>
          </p:cNvPicPr>
          <p:nvPr>
            <p:ph sz="half" idx="1"/>
          </p:nvPr>
        </p:nvPicPr>
        <p:blipFill rotWithShape="1">
          <a:blip r:embed="rId3" cstate="screen">
            <a:extLst>
              <a:ext uri="{28A0092B-C50C-407E-A947-70E740481C1C}">
                <a14:useLocalDpi xmlns:a14="http://schemas.microsoft.com/office/drawing/2010/main"/>
              </a:ext>
            </a:extLst>
          </a:blip>
          <a:srcRect/>
          <a:stretch/>
        </p:blipFill>
        <p:spPr>
          <a:xfrm>
            <a:off x="427304" y="1163279"/>
            <a:ext cx="2658796" cy="4866776"/>
          </a:xfrm>
          <a:prstGeom prst="rect">
            <a:avLst/>
          </a:prstGeom>
        </p:spPr>
      </p:pic>
    </p:spTree>
    <p:extLst>
      <p:ext uri="{BB962C8B-B14F-4D97-AF65-F5344CB8AC3E}">
        <p14:creationId xmlns:p14="http://schemas.microsoft.com/office/powerpoint/2010/main" val="358712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dirty="0"/>
              <a:t>Builders Start with a Planning Model </a:t>
            </a:r>
            <a:br>
              <a:rPr lang="en-US" altLang="en-US" dirty="0"/>
            </a:br>
            <a:r>
              <a:rPr lang="en-US" altLang="en-US" dirty="0"/>
              <a:t>(the type, number, and relative size of rooms)</a:t>
            </a:r>
            <a:endParaRPr lang="en-US" dirty="0"/>
          </a:p>
        </p:txBody>
      </p:sp>
      <p:pic>
        <p:nvPicPr>
          <p:cNvPr id="14" name="Content Placeholder 13" descr="bigstock--216861304.jpg"/>
          <p:cNvPicPr>
            <a:picLocks noGrp="1" noChangeAspect="1"/>
          </p:cNvPicPr>
          <p:nvPr>
            <p:ph sz="half" idx="1"/>
          </p:nvPr>
        </p:nvPicPr>
        <p:blipFill rotWithShape="1">
          <a:blip r:embed="rId3" cstate="screen">
            <a:extLst>
              <a:ext uri="{28A0092B-C50C-407E-A947-70E740481C1C}">
                <a14:useLocalDpi xmlns:a14="http://schemas.microsoft.com/office/drawing/2010/main"/>
              </a:ext>
            </a:extLst>
          </a:blip>
          <a:srcRect t="-285" b="-35964"/>
          <a:stretch/>
        </p:blipFill>
        <p:spPr/>
      </p:pic>
      <p:sp>
        <p:nvSpPr>
          <p:cNvPr id="10" name="Content Placeholder 9"/>
          <p:cNvSpPr>
            <a:spLocks noGrp="1"/>
          </p:cNvSpPr>
          <p:nvPr>
            <p:ph sz="half" idx="2"/>
          </p:nvPr>
        </p:nvSpPr>
        <p:spPr>
          <a:xfrm>
            <a:off x="4648200" y="1227469"/>
            <a:ext cx="4076699" cy="4353847"/>
          </a:xfrm>
        </p:spPr>
        <p:txBody>
          <a:bodyPr/>
          <a:lstStyle/>
          <a:p>
            <a:r>
              <a:rPr lang="en-US" altLang="en-US" dirty="0"/>
              <a:t>Identify the parts.</a:t>
            </a:r>
          </a:p>
          <a:p>
            <a:pPr marL="338328" indent="-173736">
              <a:spcBef>
                <a:spcPts val="500"/>
              </a:spcBef>
              <a:buFont typeface="Arial" panose="020B0604020202020204" pitchFamily="34" charset="0"/>
              <a:buChar char="•"/>
            </a:pPr>
            <a:r>
              <a:rPr lang="en-US" altLang="en-US" dirty="0"/>
              <a:t>List the number and types rooms you want to include.</a:t>
            </a:r>
          </a:p>
          <a:p>
            <a:pPr marL="338328" indent="-173736">
              <a:spcBef>
                <a:spcPts val="500"/>
              </a:spcBef>
              <a:buFont typeface="Arial" panose="020B0604020202020204" pitchFamily="34" charset="0"/>
              <a:buChar char="•"/>
            </a:pPr>
            <a:r>
              <a:rPr lang="en-US" altLang="en-US" dirty="0"/>
              <a:t>Estimate their relative sizes: small, medium, or large. </a:t>
            </a:r>
          </a:p>
          <a:p>
            <a:r>
              <a:rPr lang="en-US" dirty="0"/>
              <a:t>Builders use a combination of experience and standard size tables to arrive at a final estimate.</a:t>
            </a:r>
          </a:p>
          <a:p>
            <a:endParaRPr lang="en-US" dirty="0"/>
          </a:p>
        </p:txBody>
      </p:sp>
      <p:sp>
        <p:nvSpPr>
          <p:cNvPr id="13" name="Picture Placeholder 12"/>
          <p:cNvSpPr>
            <a:spLocks noGrp="1"/>
          </p:cNvSpPr>
          <p:nvPr>
            <p:ph type="pic" sz="quarter" idx="11"/>
          </p:nvPr>
        </p:nvSpPr>
        <p:spPr/>
      </p:sp>
      <p:sp>
        <p:nvSpPr>
          <p:cNvPr id="12" name="Text Placeholder 11"/>
          <p:cNvSpPr>
            <a:spLocks noGrp="1"/>
          </p:cNvSpPr>
          <p:nvPr>
            <p:ph type="body" sz="quarter" idx="10"/>
          </p:nvPr>
        </p:nvSpPr>
        <p:spPr/>
        <p:txBody>
          <a:bodyPr/>
          <a:lstStyle/>
          <a:p>
            <a:endParaRPr lang="en-US"/>
          </a:p>
        </p:txBody>
      </p:sp>
      <p:sp>
        <p:nvSpPr>
          <p:cNvPr id="5" name="TextBox 4"/>
          <p:cNvSpPr txBox="1"/>
          <p:nvPr/>
        </p:nvSpPr>
        <p:spPr>
          <a:xfrm>
            <a:off x="392918" y="4825109"/>
            <a:ext cx="4062352" cy="615553"/>
          </a:xfrm>
          <a:prstGeom prst="rect">
            <a:avLst/>
          </a:prstGeom>
          <a:noFill/>
        </p:spPr>
        <p:txBody>
          <a:bodyPr wrap="square" lIns="0" tIns="0" rIns="0" bIns="0" rtlCol="0">
            <a:spAutoFit/>
          </a:bodyPr>
          <a:lstStyle/>
          <a:p>
            <a:r>
              <a:rPr lang="en-US" sz="2000" dirty="0">
                <a:latin typeface="Arial"/>
                <a:cs typeface="Arial"/>
              </a:rPr>
              <a:t>Only need the number, type, </a:t>
            </a:r>
            <a:br>
              <a:rPr lang="en-US" sz="2000" dirty="0">
                <a:latin typeface="Arial"/>
                <a:cs typeface="Arial"/>
              </a:rPr>
            </a:br>
            <a:r>
              <a:rPr lang="en-US" sz="2000" dirty="0">
                <a:latin typeface="Arial"/>
                <a:cs typeface="Arial"/>
              </a:rPr>
              <a:t>and size of rooms</a:t>
            </a:r>
          </a:p>
        </p:txBody>
      </p:sp>
    </p:spTree>
    <p:extLst>
      <p:ext uri="{BB962C8B-B14F-4D97-AF65-F5344CB8AC3E}">
        <p14:creationId xmlns:p14="http://schemas.microsoft.com/office/powerpoint/2010/main" val="1162523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pPr eaLnBrk="1" hangingPunct="1"/>
            <a:r>
              <a:rPr lang="en-US" altLang="en-US" dirty="0"/>
              <a:t>Apply Standard Part Sizes</a:t>
            </a:r>
          </a:p>
        </p:txBody>
      </p:sp>
      <p:sp>
        <p:nvSpPr>
          <p:cNvPr id="4" name="Content Placeholder 3"/>
          <p:cNvSpPr>
            <a:spLocks noGrp="1"/>
          </p:cNvSpPr>
          <p:nvPr>
            <p:ph idx="1"/>
          </p:nvPr>
        </p:nvSpPr>
        <p:spPr>
          <a:xfrm>
            <a:off x="401934" y="1233570"/>
            <a:ext cx="8320035" cy="3580593"/>
          </a:xfrm>
        </p:spPr>
        <p:txBody>
          <a:bodyPr/>
          <a:lstStyle/>
          <a:p>
            <a:r>
              <a:rPr lang="en-US" altLang="en-US" dirty="0"/>
              <a:t>Most rooms are medium, some are large, and some are small. </a:t>
            </a:r>
          </a:p>
          <a:p>
            <a:r>
              <a:rPr lang="en-US" altLang="en-US" dirty="0"/>
              <a:t>Each room type, such as bedroom, bath, or kitchen, has a typical value for small</a:t>
            </a:r>
            <a:r>
              <a:rPr lang="en-US" altLang="en-US" sz="2000" dirty="0"/>
              <a:t>, </a:t>
            </a:r>
            <a:r>
              <a:rPr lang="en-US" altLang="en-US" dirty="0"/>
              <a:t>medium, and large size.</a:t>
            </a:r>
            <a:endParaRPr lang="en-US" altLang="en-US" sz="2300" dirty="0"/>
          </a:p>
          <a:p>
            <a:r>
              <a:rPr lang="en-US" altLang="en-US" sz="2300" dirty="0"/>
              <a:t>Convert each part to a size measure (ft</a:t>
            </a:r>
            <a:r>
              <a:rPr lang="en-US" altLang="en-US" sz="2300" baseline="30000" dirty="0"/>
              <a:t>2</a:t>
            </a:r>
            <a:r>
              <a:rPr lang="en-US" altLang="en-US" dirty="0"/>
              <a:t>).</a:t>
            </a:r>
          </a:p>
          <a:p>
            <a:r>
              <a:rPr lang="en-US" altLang="en-US" dirty="0"/>
              <a:t>Sum the individual estimates for the total.</a:t>
            </a:r>
          </a:p>
          <a:p>
            <a:endParaRPr lang="en-US" altLang="en-US" sz="2300" dirty="0"/>
          </a:p>
          <a:p>
            <a:endParaRPr lang="en-US" dirty="0"/>
          </a:p>
        </p:txBody>
      </p:sp>
      <p:graphicFrame>
        <p:nvGraphicFramePr>
          <p:cNvPr id="9" name="Group 57"/>
          <p:cNvGraphicFramePr>
            <a:graphicFrameLocks/>
          </p:cNvGraphicFramePr>
          <p:nvPr>
            <p:extLst>
              <p:ext uri="{D42A27DB-BD31-4B8C-83A1-F6EECF244321}">
                <p14:modId xmlns:p14="http://schemas.microsoft.com/office/powerpoint/2010/main" val="3577569917"/>
              </p:ext>
            </p:extLst>
          </p:nvPr>
        </p:nvGraphicFramePr>
        <p:xfrm>
          <a:off x="433305" y="3595292"/>
          <a:ext cx="7821694" cy="2461072"/>
        </p:xfrm>
        <a:graphic>
          <a:graphicData uri="http://schemas.openxmlformats.org/drawingml/2006/table">
            <a:tbl>
              <a:tblPr/>
              <a:tblGrid>
                <a:gridCol w="2672092">
                  <a:extLst>
                    <a:ext uri="{9D8B030D-6E8A-4147-A177-3AD203B41FA5}">
                      <a16:colId xmlns:a16="http://schemas.microsoft.com/office/drawing/2014/main" val="20000"/>
                    </a:ext>
                  </a:extLst>
                </a:gridCol>
                <a:gridCol w="1653936">
                  <a:extLst>
                    <a:ext uri="{9D8B030D-6E8A-4147-A177-3AD203B41FA5}">
                      <a16:colId xmlns:a16="http://schemas.microsoft.com/office/drawing/2014/main" val="20001"/>
                    </a:ext>
                  </a:extLst>
                </a:gridCol>
                <a:gridCol w="1737651">
                  <a:extLst>
                    <a:ext uri="{9D8B030D-6E8A-4147-A177-3AD203B41FA5}">
                      <a16:colId xmlns:a16="http://schemas.microsoft.com/office/drawing/2014/main" val="20002"/>
                    </a:ext>
                  </a:extLst>
                </a:gridCol>
                <a:gridCol w="1758015">
                  <a:extLst>
                    <a:ext uri="{9D8B030D-6E8A-4147-A177-3AD203B41FA5}">
                      <a16:colId xmlns:a16="http://schemas.microsoft.com/office/drawing/2014/main" val="20003"/>
                    </a:ext>
                  </a:extLst>
                </a:gridCol>
              </a:tblGrid>
              <a:tr h="514350">
                <a:tc gridSpan="4">
                  <a:txBody>
                    <a:bodyPr/>
                    <a:lstStyle/>
                    <a:p>
                      <a:pPr marL="91440" marR="0" lvl="0" indent="0" algn="l" defTabSz="914400" rtl="0" eaLnBrk="1" fontAlgn="base" latinLnBrk="0" hangingPunct="1">
                        <a:lnSpc>
                          <a:spcPct val="100000"/>
                        </a:lnSpc>
                        <a:spcBef>
                          <a:spcPct val="0"/>
                        </a:spcBef>
                        <a:spcAft>
                          <a:spcPts val="0"/>
                        </a:spcAft>
                        <a:buClrTx/>
                        <a:buSzPct val="70000"/>
                        <a:buFontTx/>
                        <a:buNone/>
                        <a:tabLst/>
                      </a:pPr>
                      <a:r>
                        <a:rPr kumimoji="0" lang="en-US" sz="1800" b="1" i="0" u="none" strike="noStrike" cap="none" normalizeH="0" baseline="0" dirty="0">
                          <a:ln>
                            <a:noFill/>
                          </a:ln>
                          <a:solidFill>
                            <a:schemeClr val="tx1"/>
                          </a:solidFill>
                          <a:effectLst/>
                          <a:latin typeface="Arial" charset="0"/>
                        </a:rPr>
                        <a:t>Relative Size in Square Feet</a:t>
                      </a:r>
                    </a:p>
                  </a:txBody>
                  <a:tcPr marL="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89044">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dirty="0">
                          <a:ln>
                            <a:noFill/>
                          </a:ln>
                          <a:solidFill>
                            <a:schemeClr val="tx1"/>
                          </a:solidFill>
                          <a:effectLst/>
                          <a:latin typeface="Arial" charset="0"/>
                        </a:rPr>
                        <a:t>Room Type</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dirty="0">
                          <a:ln>
                            <a:noFill/>
                          </a:ln>
                          <a:solidFill>
                            <a:schemeClr val="tx1"/>
                          </a:solidFill>
                          <a:effectLst/>
                          <a:latin typeface="Arial" charset="0"/>
                        </a:rPr>
                        <a:t>Small</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dirty="0">
                          <a:ln>
                            <a:noFill/>
                          </a:ln>
                          <a:solidFill>
                            <a:schemeClr val="tx1"/>
                          </a:solidFill>
                          <a:effectLst/>
                          <a:latin typeface="Arial" charset="0"/>
                        </a:rPr>
                        <a:t>Medium</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dirty="0">
                          <a:ln>
                            <a:noFill/>
                          </a:ln>
                          <a:solidFill>
                            <a:schemeClr val="tx1"/>
                          </a:solidFill>
                          <a:effectLst/>
                          <a:latin typeface="Arial" charset="0"/>
                        </a:rPr>
                        <a:t>Large</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89044">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a:ln>
                            <a:noFill/>
                          </a:ln>
                          <a:solidFill>
                            <a:schemeClr val="tx1"/>
                          </a:solidFill>
                          <a:effectLst/>
                          <a:latin typeface="Arial" charset="0"/>
                        </a:rPr>
                        <a:t>Bedroom</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144</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225</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a:ln>
                            <a:noFill/>
                          </a:ln>
                          <a:solidFill>
                            <a:schemeClr val="tx1"/>
                          </a:solidFill>
                          <a:effectLst/>
                          <a:latin typeface="Arial" charset="0"/>
                        </a:rPr>
                        <a:t>450</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0546">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a:ln>
                            <a:noFill/>
                          </a:ln>
                          <a:solidFill>
                            <a:schemeClr val="tx1"/>
                          </a:solidFill>
                          <a:effectLst/>
                          <a:latin typeface="Arial" charset="0"/>
                        </a:rPr>
                        <a:t>Bath</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80</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a:ln>
                            <a:noFill/>
                          </a:ln>
                          <a:solidFill>
                            <a:schemeClr val="tx1"/>
                          </a:solidFill>
                          <a:effectLst/>
                          <a:latin typeface="Arial" charset="0"/>
                        </a:rPr>
                        <a:t>120</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a:ln>
                            <a:noFill/>
                          </a:ln>
                          <a:solidFill>
                            <a:schemeClr val="tx1"/>
                          </a:solidFill>
                          <a:effectLst/>
                          <a:latin typeface="Arial" charset="0"/>
                        </a:rPr>
                        <a:t>200</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9044">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a:ln>
                            <a:noFill/>
                          </a:ln>
                          <a:solidFill>
                            <a:schemeClr val="tx1"/>
                          </a:solidFill>
                          <a:effectLst/>
                          <a:latin typeface="Arial" charset="0"/>
                        </a:rPr>
                        <a:t>Kitchen</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100</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200</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a:ln>
                            <a:noFill/>
                          </a:ln>
                          <a:solidFill>
                            <a:schemeClr val="tx1"/>
                          </a:solidFill>
                          <a:effectLst/>
                          <a:latin typeface="Arial" charset="0"/>
                        </a:rPr>
                        <a:t>300</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9044">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a:ln>
                            <a:noFill/>
                          </a:ln>
                          <a:solidFill>
                            <a:schemeClr val="tx1"/>
                          </a:solidFill>
                          <a:effectLst/>
                          <a:latin typeface="Arial" charset="0"/>
                        </a:rPr>
                        <a:t>Family room </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a:ln>
                            <a:noFill/>
                          </a:ln>
                          <a:solidFill>
                            <a:schemeClr val="tx1"/>
                          </a:solidFill>
                          <a:effectLst/>
                          <a:latin typeface="Arial" charset="0"/>
                        </a:rPr>
                        <a:t>175</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a:ln>
                            <a:noFill/>
                          </a:ln>
                          <a:solidFill>
                            <a:schemeClr val="tx1"/>
                          </a:solidFill>
                          <a:effectLst/>
                          <a:latin typeface="Arial" charset="0"/>
                        </a:rPr>
                        <a:t>250</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a:ln>
                            <a:noFill/>
                          </a:ln>
                          <a:solidFill>
                            <a:schemeClr val="tx1"/>
                          </a:solidFill>
                          <a:effectLst/>
                          <a:latin typeface="Arial" charset="0"/>
                        </a:rPr>
                        <a:t>500</a:t>
                      </a:r>
                    </a:p>
                  </a:txBody>
                  <a:tcPr marL="92309" marR="92309" marT="46154" marB="4615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21681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noFill/>
        </p:spPr>
        <p:txBody>
          <a:bodyPr/>
          <a:lstStyle/>
          <a:p>
            <a:r>
              <a:rPr lang="en-US" altLang="en-US" dirty="0"/>
              <a:t>Estimating Size for Software</a:t>
            </a:r>
          </a:p>
        </p:txBody>
      </p:sp>
      <p:sp>
        <p:nvSpPr>
          <p:cNvPr id="44035" name="Rectangle 3"/>
          <p:cNvSpPr>
            <a:spLocks noGrp="1" noChangeArrowheads="1"/>
          </p:cNvSpPr>
          <p:nvPr>
            <p:ph idx="1"/>
          </p:nvPr>
        </p:nvSpPr>
        <p:spPr>
          <a:xfrm>
            <a:off x="401934" y="1245658"/>
            <a:ext cx="8320035" cy="5014243"/>
          </a:xfrm>
          <a:noFill/>
        </p:spPr>
        <p:txBody>
          <a:bodyPr>
            <a:normAutofit/>
          </a:bodyPr>
          <a:lstStyle/>
          <a:p>
            <a:r>
              <a:rPr lang="en-US" altLang="en-US" dirty="0"/>
              <a:t>In a home, the size measure is square feet.</a:t>
            </a:r>
          </a:p>
          <a:p>
            <a:r>
              <a:rPr lang="en-US" altLang="en-US" dirty="0"/>
              <a:t>Because square feet are not yet measurable, we used room type and relative size as a proxy.</a:t>
            </a:r>
          </a:p>
          <a:p>
            <a:r>
              <a:rPr lang="en-US" dirty="0"/>
              <a:t>A proxy is a “stand-in” object used to represent the value of something else that is not available. A proxy is useful in calculations if a proxy is related to the actual object. </a:t>
            </a:r>
            <a:endParaRPr lang="en-US" altLang="en-US" dirty="0"/>
          </a:p>
          <a:p>
            <a:r>
              <a:rPr lang="en-US" altLang="en-US" dirty="0"/>
              <a:t>Historic data relate the room type and relative size (small, medium, large) to the actual area measured in square feet.</a:t>
            </a:r>
          </a:p>
          <a:p>
            <a:r>
              <a:rPr lang="en-US" altLang="en-US" dirty="0"/>
              <a:t>Relative size and type can also be used in software estimation.</a:t>
            </a:r>
          </a:p>
          <a:p>
            <a:endParaRPr lang="en-US" altLang="en-US" dirty="0"/>
          </a:p>
        </p:txBody>
      </p:sp>
    </p:spTree>
    <p:extLst>
      <p:ext uri="{BB962C8B-B14F-4D97-AF65-F5344CB8AC3E}">
        <p14:creationId xmlns:p14="http://schemas.microsoft.com/office/powerpoint/2010/main" val="110076864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987"/>
            <a:ext cx="7772400" cy="583813"/>
          </a:xfrm>
        </p:spPr>
        <p:txBody>
          <a:bodyPr/>
          <a:lstStyle/>
          <a:p>
            <a:r>
              <a:rPr lang="en-US" altLang="en-US" dirty="0"/>
              <a:t>Size Estimating Overview</a:t>
            </a:r>
            <a:endParaRPr lang="en-US" dirty="0"/>
          </a:p>
        </p:txBody>
      </p:sp>
      <p:sp>
        <p:nvSpPr>
          <p:cNvPr id="4" name="Line 14"/>
          <p:cNvSpPr>
            <a:spLocks noChangeShapeType="1"/>
          </p:cNvSpPr>
          <p:nvPr/>
        </p:nvSpPr>
        <p:spPr bwMode="auto">
          <a:xfrm flipV="1">
            <a:off x="2914651" y="4360715"/>
            <a:ext cx="1295399"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dirty="0"/>
          </a:p>
        </p:txBody>
      </p:sp>
      <p:cxnSp>
        <p:nvCxnSpPr>
          <p:cNvPr id="5" name="Elbow Connector 4"/>
          <p:cNvCxnSpPr/>
          <p:nvPr/>
        </p:nvCxnSpPr>
        <p:spPr>
          <a:xfrm rot="16200000" flipH="1" flipV="1">
            <a:off x="4422287" y="-464206"/>
            <a:ext cx="1012657" cy="7178040"/>
          </a:xfrm>
          <a:prstGeom prst="bentConnector3">
            <a:avLst>
              <a:gd name="adj1" fmla="val 17600"/>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grpSp>
        <p:nvGrpSpPr>
          <p:cNvPr id="6" name="Group 5"/>
          <p:cNvGrpSpPr/>
          <p:nvPr/>
        </p:nvGrpSpPr>
        <p:grpSpPr>
          <a:xfrm rot="16200000">
            <a:off x="6235778" y="-299447"/>
            <a:ext cx="820082" cy="3783518"/>
            <a:chOff x="8528515" y="583750"/>
            <a:chExt cx="1913808" cy="1790774"/>
          </a:xfrm>
        </p:grpSpPr>
        <p:sp>
          <p:nvSpPr>
            <p:cNvPr id="7" name="Line 18"/>
            <p:cNvSpPr>
              <a:spLocks noChangeShapeType="1"/>
            </p:cNvSpPr>
            <p:nvPr/>
          </p:nvSpPr>
          <p:spPr bwMode="auto">
            <a:xfrm flipV="1">
              <a:off x="10442323" y="583750"/>
              <a:ext cx="0" cy="1790774"/>
            </a:xfrm>
            <a:prstGeom prst="line">
              <a:avLst/>
            </a:prstGeom>
            <a:noFill/>
            <a:ln w="28575" cmpd="sng">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a:p>
          </p:txBody>
        </p:sp>
        <p:sp>
          <p:nvSpPr>
            <p:cNvPr id="8" name="Line 14"/>
            <p:cNvSpPr>
              <a:spLocks noChangeShapeType="1"/>
            </p:cNvSpPr>
            <p:nvPr/>
          </p:nvSpPr>
          <p:spPr bwMode="auto">
            <a:xfrm flipH="1">
              <a:off x="8528515" y="588871"/>
              <a:ext cx="1911877"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a:p>
          </p:txBody>
        </p:sp>
        <p:sp>
          <p:nvSpPr>
            <p:cNvPr id="9" name="Line 14"/>
            <p:cNvSpPr>
              <a:spLocks noChangeShapeType="1"/>
            </p:cNvSpPr>
            <p:nvPr/>
          </p:nvSpPr>
          <p:spPr bwMode="auto">
            <a:xfrm flipH="1">
              <a:off x="8812371" y="2368844"/>
              <a:ext cx="1628031" cy="0"/>
            </a:xfrm>
            <a:prstGeom prst="line">
              <a:avLst/>
            </a:prstGeom>
            <a:noFill/>
            <a:ln w="28575" cmpd="sng">
              <a:solidFill>
                <a:srgbClr val="000000"/>
              </a:solidFill>
              <a:round/>
              <a:headEnd type="none"/>
              <a:tailEnd type="non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a:p>
          </p:txBody>
        </p:sp>
      </p:grpSp>
      <p:sp>
        <p:nvSpPr>
          <p:cNvPr id="10" name="Rectangle 24"/>
          <p:cNvSpPr>
            <a:spLocks noChangeArrowheads="1"/>
          </p:cNvSpPr>
          <p:nvPr/>
        </p:nvSpPr>
        <p:spPr bwMode="auto">
          <a:xfrm>
            <a:off x="4676563" y="858169"/>
            <a:ext cx="3985325" cy="3092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folHlink"/>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2869" tIns="46434" rIns="92869" bIns="46434">
            <a:spAutoFit/>
          </a:bodyP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nSpc>
                <a:spcPct val="100000"/>
              </a:lnSpc>
            </a:pPr>
            <a:r>
              <a:rPr lang="en-US" altLang="en-US" sz="1400" i="1" dirty="0">
                <a:solidFill>
                  <a:schemeClr val="tx2"/>
                </a:solidFill>
              </a:rPr>
              <a:t>Repeat until the product parts are the right size.</a:t>
            </a:r>
          </a:p>
        </p:txBody>
      </p:sp>
      <p:sp>
        <p:nvSpPr>
          <p:cNvPr id="11" name="Rectangle 3"/>
          <p:cNvSpPr>
            <a:spLocks noChangeArrowheads="1"/>
          </p:cNvSpPr>
          <p:nvPr/>
        </p:nvSpPr>
        <p:spPr bwMode="auto">
          <a:xfrm>
            <a:off x="660026" y="2030580"/>
            <a:ext cx="1323594" cy="453866"/>
          </a:xfrm>
          <a:prstGeom prst="rect">
            <a:avLst/>
          </a:prstGeom>
          <a:noFill/>
          <a:ln w="25400">
            <a:solidFill>
              <a:schemeClr val="accent6"/>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200" dirty="0"/>
              <a:t>Obtain historical</a:t>
            </a:r>
          </a:p>
          <a:p>
            <a:pPr algn="ctr">
              <a:lnSpc>
                <a:spcPct val="100000"/>
              </a:lnSpc>
            </a:pPr>
            <a:r>
              <a:rPr lang="en-US" altLang="en-US" sz="1200" dirty="0"/>
              <a:t>size data</a:t>
            </a:r>
          </a:p>
        </p:txBody>
      </p:sp>
      <p:sp>
        <p:nvSpPr>
          <p:cNvPr id="12" name="Rectangle 4"/>
          <p:cNvSpPr>
            <a:spLocks noChangeArrowheads="1"/>
          </p:cNvSpPr>
          <p:nvPr/>
        </p:nvSpPr>
        <p:spPr bwMode="auto">
          <a:xfrm>
            <a:off x="2394596" y="2023381"/>
            <a:ext cx="1322451" cy="451503"/>
          </a:xfrm>
          <a:prstGeom prst="rect">
            <a:avLst/>
          </a:prstGeom>
          <a:noFill/>
          <a:ln w="25400">
            <a:solidFill>
              <a:schemeClr val="accent6"/>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200" dirty="0">
                <a:latin typeface="Arial"/>
                <a:cs typeface="Arial"/>
              </a:rPr>
              <a:t>Produce </a:t>
            </a:r>
          </a:p>
          <a:p>
            <a:pPr algn="ctr">
              <a:lnSpc>
                <a:spcPct val="100000"/>
              </a:lnSpc>
            </a:pPr>
            <a:r>
              <a:rPr lang="en-US" altLang="en-US" sz="1200" dirty="0">
                <a:latin typeface="Arial"/>
                <a:cs typeface="Arial"/>
              </a:rPr>
              <a:t>Planning Model</a:t>
            </a:r>
          </a:p>
        </p:txBody>
      </p:sp>
      <p:sp>
        <p:nvSpPr>
          <p:cNvPr id="13" name="Rectangle 5"/>
          <p:cNvSpPr>
            <a:spLocks noChangeArrowheads="1"/>
          </p:cNvSpPr>
          <p:nvPr/>
        </p:nvSpPr>
        <p:spPr bwMode="auto">
          <a:xfrm>
            <a:off x="4128023" y="2020373"/>
            <a:ext cx="1324348" cy="453962"/>
          </a:xfrm>
          <a:prstGeom prst="rect">
            <a:avLst/>
          </a:prstGeom>
          <a:noFill/>
          <a:ln w="25400">
            <a:solidFill>
              <a:schemeClr val="accent6"/>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200" dirty="0">
                <a:latin typeface="Arial"/>
                <a:cs typeface="Arial"/>
              </a:rPr>
              <a:t>Refine the </a:t>
            </a:r>
          </a:p>
          <a:p>
            <a:pPr algn="ctr">
              <a:lnSpc>
                <a:spcPct val="100000"/>
              </a:lnSpc>
            </a:pPr>
            <a:r>
              <a:rPr lang="en-US" altLang="en-US" sz="1200" dirty="0">
                <a:latin typeface="Arial"/>
                <a:cs typeface="Arial"/>
              </a:rPr>
              <a:t>product into parts</a:t>
            </a:r>
          </a:p>
        </p:txBody>
      </p:sp>
      <p:sp>
        <p:nvSpPr>
          <p:cNvPr id="14" name="Rectangle 7"/>
          <p:cNvSpPr>
            <a:spLocks noChangeArrowheads="1"/>
          </p:cNvSpPr>
          <p:nvPr/>
        </p:nvSpPr>
        <p:spPr bwMode="auto">
          <a:xfrm>
            <a:off x="589637" y="3654876"/>
            <a:ext cx="1448566" cy="549941"/>
          </a:xfrm>
          <a:prstGeom prst="rect">
            <a:avLst/>
          </a:prstGeom>
          <a:noFill/>
          <a:ln w="25400">
            <a:solidFill>
              <a:schemeClr val="accent6"/>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200" dirty="0">
                <a:latin typeface="Arial"/>
                <a:cs typeface="Arial"/>
              </a:rPr>
              <a:t>Can you reuse a </a:t>
            </a:r>
          </a:p>
          <a:p>
            <a:pPr algn="ctr">
              <a:lnSpc>
                <a:spcPct val="100000"/>
              </a:lnSpc>
            </a:pPr>
            <a:r>
              <a:rPr lang="en-US" altLang="en-US" sz="1200" dirty="0">
                <a:latin typeface="Arial"/>
                <a:cs typeface="Arial"/>
              </a:rPr>
              <a:t>base part?</a:t>
            </a:r>
          </a:p>
        </p:txBody>
      </p:sp>
      <p:sp>
        <p:nvSpPr>
          <p:cNvPr id="15" name="Rectangle 9"/>
          <p:cNvSpPr>
            <a:spLocks noChangeArrowheads="1"/>
          </p:cNvSpPr>
          <p:nvPr/>
        </p:nvSpPr>
        <p:spPr bwMode="auto">
          <a:xfrm>
            <a:off x="433857" y="5368011"/>
            <a:ext cx="1980446" cy="711544"/>
          </a:xfrm>
          <a:prstGeom prst="rect">
            <a:avLst/>
          </a:prstGeom>
          <a:noFill/>
          <a:ln w="25400">
            <a:solidFill>
              <a:schemeClr val="accent6"/>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0" tIns="137160" rIns="0" bIns="0"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200" dirty="0">
                <a:latin typeface="Arial"/>
                <a:cs typeface="Arial"/>
              </a:rPr>
              <a:t>Sum the estimated sizes </a:t>
            </a:r>
          </a:p>
          <a:p>
            <a:pPr algn="ctr">
              <a:lnSpc>
                <a:spcPct val="100000"/>
              </a:lnSpc>
            </a:pPr>
            <a:r>
              <a:rPr lang="en-US" altLang="en-US" sz="1200" dirty="0">
                <a:latin typeface="Arial"/>
                <a:cs typeface="Arial"/>
              </a:rPr>
              <a:t>of the new parts</a:t>
            </a:r>
          </a:p>
          <a:p>
            <a:pPr algn="ctr">
              <a:lnSpc>
                <a:spcPct val="100000"/>
              </a:lnSpc>
            </a:pPr>
            <a:endParaRPr lang="en-US" altLang="en-US" sz="1200" dirty="0">
              <a:latin typeface="Arial"/>
              <a:cs typeface="Arial"/>
            </a:endParaRPr>
          </a:p>
        </p:txBody>
      </p:sp>
      <p:sp>
        <p:nvSpPr>
          <p:cNvPr id="16" name="Rectangle 10"/>
          <p:cNvSpPr>
            <a:spLocks noChangeArrowheads="1"/>
          </p:cNvSpPr>
          <p:nvPr/>
        </p:nvSpPr>
        <p:spPr bwMode="auto">
          <a:xfrm>
            <a:off x="3139103" y="5416807"/>
            <a:ext cx="1515774" cy="613953"/>
          </a:xfrm>
          <a:prstGeom prst="rect">
            <a:avLst/>
          </a:prstGeom>
          <a:noFill/>
          <a:ln w="25400">
            <a:solidFill>
              <a:schemeClr val="accent6"/>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200" dirty="0"/>
              <a:t>Estimate total</a:t>
            </a:r>
          </a:p>
          <a:p>
            <a:pPr algn="ctr">
              <a:lnSpc>
                <a:spcPct val="100000"/>
              </a:lnSpc>
            </a:pPr>
            <a:r>
              <a:rPr lang="en-US" altLang="en-US" sz="1200" dirty="0"/>
              <a:t>product size</a:t>
            </a:r>
          </a:p>
        </p:txBody>
      </p:sp>
      <p:sp>
        <p:nvSpPr>
          <p:cNvPr id="17" name="Rectangle 23"/>
          <p:cNvSpPr>
            <a:spLocks noChangeArrowheads="1"/>
          </p:cNvSpPr>
          <p:nvPr/>
        </p:nvSpPr>
        <p:spPr bwMode="auto">
          <a:xfrm>
            <a:off x="3829188" y="2799933"/>
            <a:ext cx="2264874" cy="3092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folHlink"/>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2869" tIns="46434" rIns="92869" bIns="46434">
            <a:spAutoFit/>
          </a:bodyP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400" i="1" dirty="0">
                <a:solidFill>
                  <a:schemeClr val="tx2"/>
                </a:solidFill>
              </a:rPr>
              <a:t>Repeat for all parts</a:t>
            </a:r>
          </a:p>
        </p:txBody>
      </p:sp>
      <p:sp>
        <p:nvSpPr>
          <p:cNvPr id="18" name="Rectangle 26"/>
          <p:cNvSpPr>
            <a:spLocks noChangeArrowheads="1"/>
          </p:cNvSpPr>
          <p:nvPr/>
        </p:nvSpPr>
        <p:spPr bwMode="auto">
          <a:xfrm>
            <a:off x="497973" y="1008256"/>
            <a:ext cx="1641676" cy="278441"/>
          </a:xfrm>
          <a:prstGeom prst="rect">
            <a:avLst/>
          </a:prstGeom>
          <a:solidFill>
            <a:schemeClr val="accent3">
              <a:lumMod val="20000"/>
              <a:lumOff val="80000"/>
            </a:schemeClr>
          </a:solidFill>
          <a:ln w="12700" cmpd="dbl">
            <a:solidFill>
              <a:schemeClr val="tx1"/>
            </a:solidFill>
            <a:miter lim="800000"/>
            <a:headEnd/>
            <a:tailEnd/>
          </a:ln>
          <a:effectLst/>
          <a:extLst/>
        </p:spPr>
        <p:txBody>
          <a:bodyPr wrap="none" lIns="92869" tIns="46434" rIns="92869" bIns="46434">
            <a:spAutoFit/>
          </a:bodyP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nSpc>
                <a:spcPct val="100000"/>
              </a:lnSpc>
            </a:pPr>
            <a:r>
              <a:rPr lang="en-US" altLang="en-US" sz="1200" dirty="0"/>
              <a:t>Product Requirement</a:t>
            </a:r>
          </a:p>
        </p:txBody>
      </p:sp>
      <p:sp>
        <p:nvSpPr>
          <p:cNvPr id="19" name="Rectangle 27"/>
          <p:cNvSpPr>
            <a:spLocks noChangeArrowheads="1"/>
          </p:cNvSpPr>
          <p:nvPr/>
        </p:nvSpPr>
        <p:spPr bwMode="auto">
          <a:xfrm>
            <a:off x="5445780" y="5584563"/>
            <a:ext cx="1111257" cy="278441"/>
          </a:xfrm>
          <a:prstGeom prst="rect">
            <a:avLst/>
          </a:prstGeom>
          <a:solidFill>
            <a:schemeClr val="accent6">
              <a:lumMod val="20000"/>
              <a:lumOff val="80000"/>
            </a:schemeClr>
          </a:solidFill>
          <a:ln w="12700" cmpd="tri">
            <a:solidFill>
              <a:schemeClr val="tx1"/>
            </a:solidFill>
            <a:miter lim="800000"/>
            <a:headEnd/>
            <a:tailEnd/>
          </a:ln>
          <a:effectLst/>
          <a:extLst/>
        </p:spPr>
        <p:txBody>
          <a:bodyPr wrap="none" lIns="92869" tIns="46434" rIns="92869" bIns="46434">
            <a:spAutoFit/>
          </a:bodyP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nSpc>
                <a:spcPct val="100000"/>
              </a:lnSpc>
            </a:pPr>
            <a:r>
              <a:rPr lang="en-US" altLang="en-US" sz="1200" dirty="0">
                <a:solidFill>
                  <a:srgbClr val="000000"/>
                </a:solidFill>
              </a:rPr>
              <a:t>Size estimate</a:t>
            </a:r>
          </a:p>
        </p:txBody>
      </p:sp>
      <p:sp>
        <p:nvSpPr>
          <p:cNvPr id="20" name="TextBox 19"/>
          <p:cNvSpPr txBox="1"/>
          <p:nvPr/>
        </p:nvSpPr>
        <p:spPr>
          <a:xfrm>
            <a:off x="8290569" y="2311494"/>
            <a:ext cx="464230" cy="288541"/>
          </a:xfrm>
          <a:prstGeom prst="rect">
            <a:avLst/>
          </a:prstGeom>
          <a:noFill/>
          <a:ln w="25400">
            <a:solidFill>
              <a:schemeClr val="accent6"/>
            </a:solidFill>
          </a:ln>
        </p:spPr>
        <p:txBody>
          <a:bodyPr wrap="none" lIns="102870" tIns="51435" rIns="102870" bIns="51435" rtlCol="0">
            <a:spAutoFit/>
          </a:bodyPr>
          <a:lstStyle/>
          <a:p>
            <a:pPr algn="ctr"/>
            <a:r>
              <a:rPr lang="en-US" sz="1200" dirty="0">
                <a:solidFill>
                  <a:schemeClr val="accent4"/>
                </a:solidFill>
                <a:latin typeface="Arial"/>
                <a:cs typeface="Arial"/>
              </a:rPr>
              <a:t>Yes</a:t>
            </a:r>
          </a:p>
        </p:txBody>
      </p:sp>
      <p:sp>
        <p:nvSpPr>
          <p:cNvPr id="21" name="TextBox 20"/>
          <p:cNvSpPr txBox="1"/>
          <p:nvPr/>
        </p:nvSpPr>
        <p:spPr>
          <a:xfrm>
            <a:off x="8292294" y="1880133"/>
            <a:ext cx="457200" cy="288541"/>
          </a:xfrm>
          <a:prstGeom prst="rect">
            <a:avLst/>
          </a:prstGeom>
          <a:noFill/>
          <a:ln w="25400">
            <a:solidFill>
              <a:schemeClr val="accent6"/>
            </a:solidFill>
          </a:ln>
        </p:spPr>
        <p:txBody>
          <a:bodyPr wrap="none" lIns="102870" tIns="51435" rIns="102870" bIns="51435" rtlCol="0">
            <a:spAutoFit/>
          </a:bodyPr>
          <a:lstStyle/>
          <a:p>
            <a:pPr algn="ctr"/>
            <a:r>
              <a:rPr lang="en-US" sz="1200" i="1" dirty="0">
                <a:solidFill>
                  <a:srgbClr val="FF0000"/>
                </a:solidFill>
                <a:latin typeface="Arial"/>
                <a:cs typeface="Arial"/>
              </a:rPr>
              <a:t>No</a:t>
            </a:r>
          </a:p>
        </p:txBody>
      </p:sp>
      <p:sp>
        <p:nvSpPr>
          <p:cNvPr id="22" name="TextBox 21"/>
          <p:cNvSpPr txBox="1"/>
          <p:nvPr/>
        </p:nvSpPr>
        <p:spPr>
          <a:xfrm>
            <a:off x="5073650" y="3244105"/>
            <a:ext cx="1382588" cy="657872"/>
          </a:xfrm>
          <a:prstGeom prst="rect">
            <a:avLst/>
          </a:prstGeom>
          <a:noFill/>
          <a:ln w="25400">
            <a:solidFill>
              <a:schemeClr val="accent6"/>
            </a:solidFill>
          </a:ln>
        </p:spPr>
        <p:txBody>
          <a:bodyPr wrap="square" lIns="102870" tIns="51435" rIns="102870" bIns="51435" rtlCol="0">
            <a:spAutoFit/>
          </a:bodyPr>
          <a:lstStyle/>
          <a:p>
            <a:pPr algn="ctr">
              <a:lnSpc>
                <a:spcPct val="100000"/>
              </a:lnSpc>
            </a:pPr>
            <a:r>
              <a:rPr lang="en-US" altLang="en-US" sz="1200" dirty="0">
                <a:latin typeface="Arial"/>
                <a:cs typeface="Arial"/>
              </a:rPr>
              <a:t>Estimate the new  </a:t>
            </a:r>
          </a:p>
          <a:p>
            <a:pPr algn="ctr">
              <a:lnSpc>
                <a:spcPct val="100000"/>
              </a:lnSpc>
            </a:pPr>
            <a:r>
              <a:rPr lang="en-US" altLang="en-US" sz="1200" dirty="0">
                <a:latin typeface="Arial"/>
                <a:cs typeface="Arial"/>
              </a:rPr>
              <a:t> part’s relative size</a:t>
            </a:r>
          </a:p>
        </p:txBody>
      </p:sp>
      <p:sp>
        <p:nvSpPr>
          <p:cNvPr id="23" name="Line 14"/>
          <p:cNvSpPr>
            <a:spLocks noChangeShapeType="1"/>
          </p:cNvSpPr>
          <p:nvPr/>
        </p:nvSpPr>
        <p:spPr bwMode="auto">
          <a:xfrm>
            <a:off x="1326446" y="1277043"/>
            <a:ext cx="0" cy="732729"/>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a:p>
        </p:txBody>
      </p:sp>
      <p:sp>
        <p:nvSpPr>
          <p:cNvPr id="24" name="Line 14"/>
          <p:cNvSpPr>
            <a:spLocks noChangeShapeType="1"/>
          </p:cNvSpPr>
          <p:nvPr/>
        </p:nvSpPr>
        <p:spPr bwMode="auto">
          <a:xfrm>
            <a:off x="1991419" y="2241932"/>
            <a:ext cx="387713"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dirty="0"/>
          </a:p>
        </p:txBody>
      </p:sp>
      <p:sp>
        <p:nvSpPr>
          <p:cNvPr id="25" name="Line 14"/>
          <p:cNvSpPr>
            <a:spLocks noChangeShapeType="1"/>
          </p:cNvSpPr>
          <p:nvPr/>
        </p:nvSpPr>
        <p:spPr bwMode="auto">
          <a:xfrm>
            <a:off x="3731319" y="2241932"/>
            <a:ext cx="387713"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dirty="0"/>
          </a:p>
        </p:txBody>
      </p:sp>
      <p:sp>
        <p:nvSpPr>
          <p:cNvPr id="26" name="Line 14"/>
          <p:cNvSpPr>
            <a:spLocks noChangeShapeType="1"/>
          </p:cNvSpPr>
          <p:nvPr/>
        </p:nvSpPr>
        <p:spPr bwMode="auto">
          <a:xfrm>
            <a:off x="5458519" y="2241932"/>
            <a:ext cx="387713"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dirty="0"/>
          </a:p>
        </p:txBody>
      </p:sp>
      <p:cxnSp>
        <p:nvCxnSpPr>
          <p:cNvPr id="27" name="Elbow Connector 26"/>
          <p:cNvCxnSpPr>
            <a:stCxn id="29" idx="3"/>
            <a:endCxn id="21" idx="1"/>
          </p:cNvCxnSpPr>
          <p:nvPr/>
        </p:nvCxnSpPr>
        <p:spPr>
          <a:xfrm flipV="1">
            <a:off x="7824450" y="2024404"/>
            <a:ext cx="467844" cy="207363"/>
          </a:xfrm>
          <a:prstGeom prst="bentConnector3">
            <a:avLst>
              <a:gd name="adj1" fmla="val 50000"/>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28" name="Elbow Connector 27"/>
          <p:cNvCxnSpPr>
            <a:endCxn id="20" idx="1"/>
          </p:cNvCxnSpPr>
          <p:nvPr/>
        </p:nvCxnSpPr>
        <p:spPr>
          <a:xfrm>
            <a:off x="7820217" y="2241550"/>
            <a:ext cx="470352" cy="214215"/>
          </a:xfrm>
          <a:prstGeom prst="bentConnector3">
            <a:avLst>
              <a:gd name="adj1" fmla="val 50000"/>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5853841" y="1995164"/>
            <a:ext cx="1970609" cy="473206"/>
          </a:xfrm>
          <a:prstGeom prst="rect">
            <a:avLst/>
          </a:prstGeom>
          <a:noFill/>
          <a:ln w="25400">
            <a:solidFill>
              <a:schemeClr val="accent6"/>
            </a:solidFill>
          </a:ln>
        </p:spPr>
        <p:txBody>
          <a:bodyPr wrap="square" lIns="102870" tIns="51435" rIns="102870" bIns="51435" rtlCol="0">
            <a:spAutoFit/>
          </a:bodyPr>
          <a:lstStyle/>
          <a:p>
            <a:pPr algn="ctr">
              <a:lnSpc>
                <a:spcPct val="100000"/>
              </a:lnSpc>
            </a:pPr>
            <a:r>
              <a:rPr lang="en-US" altLang="en-US" sz="1200" dirty="0">
                <a:latin typeface="Arial"/>
                <a:cs typeface="Arial"/>
              </a:rPr>
              <a:t>Do the parts resemble </a:t>
            </a:r>
          </a:p>
          <a:p>
            <a:pPr algn="ctr">
              <a:lnSpc>
                <a:spcPct val="100000"/>
              </a:lnSpc>
            </a:pPr>
            <a:r>
              <a:rPr lang="en-US" altLang="en-US" sz="1200" dirty="0">
                <a:latin typeface="Arial"/>
                <a:cs typeface="Arial"/>
              </a:rPr>
              <a:t> parts in the database?</a:t>
            </a:r>
          </a:p>
        </p:txBody>
      </p:sp>
      <p:grpSp>
        <p:nvGrpSpPr>
          <p:cNvPr id="30" name="Group 29"/>
          <p:cNvGrpSpPr/>
          <p:nvPr/>
        </p:nvGrpSpPr>
        <p:grpSpPr>
          <a:xfrm rot="16200000">
            <a:off x="4793001" y="-94378"/>
            <a:ext cx="529554" cy="6927848"/>
            <a:chOff x="8172862" y="-966097"/>
            <a:chExt cx="1235814" cy="3279015"/>
          </a:xfrm>
        </p:grpSpPr>
        <p:sp>
          <p:nvSpPr>
            <p:cNvPr id="31" name="Line 18"/>
            <p:cNvSpPr>
              <a:spLocks noChangeShapeType="1"/>
            </p:cNvSpPr>
            <p:nvPr/>
          </p:nvSpPr>
          <p:spPr bwMode="auto">
            <a:xfrm flipV="1">
              <a:off x="9380257" y="-966097"/>
              <a:ext cx="0" cy="3279015"/>
            </a:xfrm>
            <a:prstGeom prst="line">
              <a:avLst/>
            </a:prstGeom>
            <a:noFill/>
            <a:ln w="28575" cmpd="sng">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a:p>
          </p:txBody>
        </p:sp>
        <p:sp>
          <p:nvSpPr>
            <p:cNvPr id="32" name="Line 14"/>
            <p:cNvSpPr>
              <a:spLocks noChangeShapeType="1"/>
            </p:cNvSpPr>
            <p:nvPr/>
          </p:nvSpPr>
          <p:spPr bwMode="auto">
            <a:xfrm flipH="1">
              <a:off x="8172862" y="-958969"/>
              <a:ext cx="1206466"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a:p>
          </p:txBody>
        </p:sp>
        <p:sp>
          <p:nvSpPr>
            <p:cNvPr id="33" name="Line 14"/>
            <p:cNvSpPr>
              <a:spLocks noChangeShapeType="1"/>
            </p:cNvSpPr>
            <p:nvPr/>
          </p:nvSpPr>
          <p:spPr bwMode="auto">
            <a:xfrm flipH="1">
              <a:off x="8464326" y="2311743"/>
              <a:ext cx="944350" cy="0"/>
            </a:xfrm>
            <a:prstGeom prst="line">
              <a:avLst/>
            </a:prstGeom>
            <a:noFill/>
            <a:ln w="28575" cmpd="sng">
              <a:solidFill>
                <a:srgbClr val="000000"/>
              </a:solidFill>
              <a:round/>
              <a:headEnd type="none"/>
              <a:tailEnd type="non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a:p>
          </p:txBody>
        </p:sp>
      </p:grpSp>
      <p:cxnSp>
        <p:nvCxnSpPr>
          <p:cNvPr id="34" name="Elbow Connector 33"/>
          <p:cNvCxnSpPr>
            <a:stCxn id="14" idx="3"/>
            <a:endCxn id="47" idx="1"/>
          </p:cNvCxnSpPr>
          <p:nvPr/>
        </p:nvCxnSpPr>
        <p:spPr>
          <a:xfrm flipV="1">
            <a:off x="2038203" y="3468296"/>
            <a:ext cx="407532" cy="461551"/>
          </a:xfrm>
          <a:prstGeom prst="bentConnector3">
            <a:avLst>
              <a:gd name="adj1" fmla="val 37535"/>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4221842" y="4033893"/>
            <a:ext cx="2229758" cy="657872"/>
          </a:xfrm>
          <a:prstGeom prst="rect">
            <a:avLst/>
          </a:prstGeom>
          <a:noFill/>
          <a:ln w="25400">
            <a:solidFill>
              <a:schemeClr val="accent6"/>
            </a:solidFill>
          </a:ln>
        </p:spPr>
        <p:txBody>
          <a:bodyPr wrap="square" lIns="102870" tIns="51435" rIns="102870" bIns="51435" rtlCol="0">
            <a:spAutoFit/>
          </a:bodyPr>
          <a:lstStyle/>
          <a:p>
            <a:pPr algn="ctr"/>
            <a:r>
              <a:rPr lang="en-US" sz="1200" dirty="0">
                <a:latin typeface="Arial"/>
                <a:cs typeface="Arial"/>
              </a:rPr>
              <a:t>Measure base total LOC and</a:t>
            </a:r>
          </a:p>
          <a:p>
            <a:pPr algn="ctr"/>
            <a:r>
              <a:rPr lang="en-US" sz="1200" dirty="0">
                <a:latin typeface="Arial"/>
                <a:cs typeface="Arial"/>
              </a:rPr>
              <a:t>estimate added and deleted LOC to modify the base part</a:t>
            </a:r>
          </a:p>
        </p:txBody>
      </p:sp>
      <p:cxnSp>
        <p:nvCxnSpPr>
          <p:cNvPr id="36" name="Elbow Connector 35"/>
          <p:cNvCxnSpPr>
            <a:stCxn id="35" idx="3"/>
            <a:endCxn id="38" idx="1"/>
          </p:cNvCxnSpPr>
          <p:nvPr/>
        </p:nvCxnSpPr>
        <p:spPr>
          <a:xfrm flipV="1">
            <a:off x="6451600" y="3942440"/>
            <a:ext cx="450850" cy="420389"/>
          </a:xfrm>
          <a:prstGeom prst="bentConnector3">
            <a:avLst>
              <a:gd name="adj1" fmla="val 50000"/>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37" name="Elbow Connector 36"/>
          <p:cNvCxnSpPr>
            <a:stCxn id="22" idx="3"/>
            <a:endCxn id="38" idx="1"/>
          </p:cNvCxnSpPr>
          <p:nvPr/>
        </p:nvCxnSpPr>
        <p:spPr>
          <a:xfrm>
            <a:off x="6456238" y="3573041"/>
            <a:ext cx="446212" cy="369399"/>
          </a:xfrm>
          <a:prstGeom prst="bentConnector3">
            <a:avLst>
              <a:gd name="adj1" fmla="val 50000"/>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6902450" y="3705837"/>
            <a:ext cx="985896" cy="473206"/>
          </a:xfrm>
          <a:prstGeom prst="rect">
            <a:avLst/>
          </a:prstGeom>
          <a:noFill/>
          <a:ln w="25400">
            <a:solidFill>
              <a:schemeClr val="accent6"/>
            </a:solidFill>
          </a:ln>
        </p:spPr>
        <p:txBody>
          <a:bodyPr wrap="square" lIns="102870" tIns="51435" rIns="102870" bIns="51435" rtlCol="0">
            <a:spAutoFit/>
          </a:bodyPr>
          <a:lstStyle/>
          <a:p>
            <a:pPr algn="ctr"/>
            <a:r>
              <a:rPr lang="en-US" sz="1200" dirty="0">
                <a:latin typeface="Arial"/>
                <a:cs typeface="Arial"/>
              </a:rPr>
              <a:t>All parts estimated?</a:t>
            </a:r>
          </a:p>
        </p:txBody>
      </p:sp>
      <p:sp>
        <p:nvSpPr>
          <p:cNvPr id="40" name="TextBox 39"/>
          <p:cNvSpPr txBox="1"/>
          <p:nvPr/>
        </p:nvSpPr>
        <p:spPr>
          <a:xfrm>
            <a:off x="8290569" y="4013285"/>
            <a:ext cx="464230" cy="288541"/>
          </a:xfrm>
          <a:prstGeom prst="rect">
            <a:avLst/>
          </a:prstGeom>
          <a:noFill/>
          <a:ln w="25400">
            <a:solidFill>
              <a:schemeClr val="accent6"/>
            </a:solidFill>
          </a:ln>
        </p:spPr>
        <p:txBody>
          <a:bodyPr wrap="none" lIns="102870" tIns="51435" rIns="102870" bIns="51435" rtlCol="0">
            <a:spAutoFit/>
          </a:bodyPr>
          <a:lstStyle/>
          <a:p>
            <a:pPr algn="ctr"/>
            <a:r>
              <a:rPr lang="en-US" sz="1200" dirty="0">
                <a:solidFill>
                  <a:schemeClr val="accent4"/>
                </a:solidFill>
                <a:latin typeface="Arial"/>
                <a:cs typeface="Arial"/>
              </a:rPr>
              <a:t>Yes</a:t>
            </a:r>
          </a:p>
        </p:txBody>
      </p:sp>
      <p:sp>
        <p:nvSpPr>
          <p:cNvPr id="41" name="TextBox 40"/>
          <p:cNvSpPr txBox="1"/>
          <p:nvPr/>
        </p:nvSpPr>
        <p:spPr>
          <a:xfrm>
            <a:off x="8292294" y="3514195"/>
            <a:ext cx="457200" cy="288541"/>
          </a:xfrm>
          <a:prstGeom prst="rect">
            <a:avLst/>
          </a:prstGeom>
          <a:noFill/>
          <a:ln w="25400">
            <a:solidFill>
              <a:schemeClr val="accent6"/>
            </a:solidFill>
          </a:ln>
        </p:spPr>
        <p:txBody>
          <a:bodyPr wrap="none" lIns="102870" tIns="51435" rIns="102870" bIns="51435" rtlCol="0">
            <a:spAutoFit/>
          </a:bodyPr>
          <a:lstStyle/>
          <a:p>
            <a:pPr algn="ctr"/>
            <a:r>
              <a:rPr lang="en-US" sz="1200" i="1" dirty="0">
                <a:solidFill>
                  <a:srgbClr val="FF0000"/>
                </a:solidFill>
                <a:latin typeface="Arial"/>
                <a:cs typeface="Arial"/>
              </a:rPr>
              <a:t>No</a:t>
            </a:r>
          </a:p>
        </p:txBody>
      </p:sp>
      <p:cxnSp>
        <p:nvCxnSpPr>
          <p:cNvPr id="42" name="Elbow Connector 41"/>
          <p:cNvCxnSpPr>
            <a:stCxn id="38" idx="3"/>
            <a:endCxn id="41" idx="1"/>
          </p:cNvCxnSpPr>
          <p:nvPr/>
        </p:nvCxnSpPr>
        <p:spPr>
          <a:xfrm flipV="1">
            <a:off x="7888346" y="3658466"/>
            <a:ext cx="403948" cy="283974"/>
          </a:xfrm>
          <a:prstGeom prst="bentConnector3">
            <a:avLst>
              <a:gd name="adj1" fmla="val 50000"/>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43" name="Elbow Connector 42"/>
          <p:cNvCxnSpPr>
            <a:stCxn id="38" idx="3"/>
            <a:endCxn id="40" idx="1"/>
          </p:cNvCxnSpPr>
          <p:nvPr/>
        </p:nvCxnSpPr>
        <p:spPr>
          <a:xfrm>
            <a:off x="7888346" y="3942440"/>
            <a:ext cx="402223" cy="215116"/>
          </a:xfrm>
          <a:prstGeom prst="bentConnector3">
            <a:avLst>
              <a:gd name="adj1" fmla="val 50000"/>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44" name="Elbow Connector 43"/>
          <p:cNvCxnSpPr/>
          <p:nvPr/>
        </p:nvCxnSpPr>
        <p:spPr>
          <a:xfrm rot="16200000" flipH="1" flipV="1">
            <a:off x="4456325" y="1287336"/>
            <a:ext cx="1040087" cy="7095744"/>
          </a:xfrm>
          <a:prstGeom prst="bentConnector3">
            <a:avLst>
              <a:gd name="adj1" fmla="val 63740"/>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45" name="Elbow Connector 44"/>
          <p:cNvCxnSpPr>
            <a:stCxn id="14" idx="3"/>
            <a:endCxn id="46" idx="1"/>
          </p:cNvCxnSpPr>
          <p:nvPr/>
        </p:nvCxnSpPr>
        <p:spPr>
          <a:xfrm>
            <a:off x="2038203" y="3929847"/>
            <a:ext cx="405807" cy="429455"/>
          </a:xfrm>
          <a:prstGeom prst="bentConnector3">
            <a:avLst>
              <a:gd name="adj1" fmla="val 37482"/>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2444010" y="4215031"/>
            <a:ext cx="464230" cy="288541"/>
          </a:xfrm>
          <a:prstGeom prst="rect">
            <a:avLst/>
          </a:prstGeom>
          <a:noFill/>
          <a:ln w="25400">
            <a:solidFill>
              <a:schemeClr val="accent6"/>
            </a:solidFill>
          </a:ln>
        </p:spPr>
        <p:txBody>
          <a:bodyPr wrap="none" lIns="102870" tIns="51435" rIns="102870" bIns="51435" rtlCol="0">
            <a:spAutoFit/>
          </a:bodyPr>
          <a:lstStyle/>
          <a:p>
            <a:pPr algn="ctr"/>
            <a:r>
              <a:rPr lang="en-US" sz="1200" dirty="0">
                <a:solidFill>
                  <a:schemeClr val="accent4"/>
                </a:solidFill>
                <a:latin typeface="Arial"/>
                <a:cs typeface="Arial"/>
              </a:rPr>
              <a:t>Yes</a:t>
            </a:r>
          </a:p>
        </p:txBody>
      </p:sp>
      <p:sp>
        <p:nvSpPr>
          <p:cNvPr id="47" name="TextBox 46"/>
          <p:cNvSpPr txBox="1"/>
          <p:nvPr/>
        </p:nvSpPr>
        <p:spPr>
          <a:xfrm>
            <a:off x="2445735" y="3324025"/>
            <a:ext cx="457200" cy="288541"/>
          </a:xfrm>
          <a:prstGeom prst="rect">
            <a:avLst/>
          </a:prstGeom>
          <a:noFill/>
          <a:ln w="25400">
            <a:solidFill>
              <a:schemeClr val="accent6"/>
            </a:solidFill>
          </a:ln>
        </p:spPr>
        <p:txBody>
          <a:bodyPr wrap="none" lIns="102870" tIns="51435" rIns="102870" bIns="51435" rtlCol="0">
            <a:spAutoFit/>
          </a:bodyPr>
          <a:lstStyle/>
          <a:p>
            <a:pPr algn="ctr"/>
            <a:r>
              <a:rPr lang="en-US" sz="1200" i="1" dirty="0">
                <a:solidFill>
                  <a:srgbClr val="FF0000"/>
                </a:solidFill>
                <a:latin typeface="Arial"/>
                <a:cs typeface="Arial"/>
              </a:rPr>
              <a:t>No</a:t>
            </a:r>
          </a:p>
        </p:txBody>
      </p:sp>
      <p:sp>
        <p:nvSpPr>
          <p:cNvPr id="48" name="Line 14"/>
          <p:cNvSpPr>
            <a:spLocks noChangeShapeType="1"/>
          </p:cNvSpPr>
          <p:nvPr/>
        </p:nvSpPr>
        <p:spPr bwMode="auto">
          <a:xfrm flipV="1">
            <a:off x="2416744" y="5729547"/>
            <a:ext cx="714132"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dirty="0"/>
          </a:p>
        </p:txBody>
      </p:sp>
      <p:sp>
        <p:nvSpPr>
          <p:cNvPr id="49" name="Line 14"/>
          <p:cNvSpPr>
            <a:spLocks noChangeShapeType="1"/>
          </p:cNvSpPr>
          <p:nvPr/>
        </p:nvSpPr>
        <p:spPr bwMode="auto">
          <a:xfrm flipV="1">
            <a:off x="4663666" y="5729547"/>
            <a:ext cx="785773"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dirty="0"/>
          </a:p>
        </p:txBody>
      </p:sp>
      <p:cxnSp>
        <p:nvCxnSpPr>
          <p:cNvPr id="57" name="Elbow Connector 56"/>
          <p:cNvCxnSpPr/>
          <p:nvPr/>
        </p:nvCxnSpPr>
        <p:spPr>
          <a:xfrm rot="5400000">
            <a:off x="5356926" y="1177548"/>
            <a:ext cx="437384" cy="1206490"/>
          </a:xfrm>
          <a:prstGeom prst="bentConnector3">
            <a:avLst>
              <a:gd name="adj1" fmla="val 1272"/>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sp>
        <p:nvSpPr>
          <p:cNvPr id="62" name="Line 14"/>
          <p:cNvSpPr>
            <a:spLocks noChangeShapeType="1"/>
          </p:cNvSpPr>
          <p:nvPr/>
        </p:nvSpPr>
        <p:spPr bwMode="auto">
          <a:xfrm flipH="1">
            <a:off x="6836832" y="1183218"/>
            <a:ext cx="0" cy="234145"/>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dirty="0"/>
          </a:p>
        </p:txBody>
      </p:sp>
      <p:sp>
        <p:nvSpPr>
          <p:cNvPr id="63" name="Line 14"/>
          <p:cNvSpPr>
            <a:spLocks noChangeShapeType="1"/>
          </p:cNvSpPr>
          <p:nvPr/>
        </p:nvSpPr>
        <p:spPr bwMode="auto">
          <a:xfrm flipH="1">
            <a:off x="6836832" y="1701800"/>
            <a:ext cx="0" cy="282829"/>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dirty="0"/>
          </a:p>
        </p:txBody>
      </p:sp>
      <p:sp>
        <p:nvSpPr>
          <p:cNvPr id="53" name="TextBox 52"/>
          <p:cNvSpPr txBox="1"/>
          <p:nvPr/>
        </p:nvSpPr>
        <p:spPr>
          <a:xfrm>
            <a:off x="6182011" y="1435072"/>
            <a:ext cx="1308366" cy="276999"/>
          </a:xfrm>
          <a:prstGeom prst="rect">
            <a:avLst/>
          </a:prstGeom>
          <a:noFill/>
          <a:ln w="25400">
            <a:solidFill>
              <a:schemeClr val="accent6"/>
            </a:solidFill>
          </a:ln>
        </p:spPr>
        <p:txBody>
          <a:bodyPr wrap="none" lIns="91440" tIns="45720" rIns="102870" bIns="45720" rtlCol="0">
            <a:spAutoFit/>
          </a:bodyPr>
          <a:lstStyle/>
          <a:p>
            <a:pPr algn="ctr"/>
            <a:r>
              <a:rPr lang="en-US" sz="1200" dirty="0">
                <a:latin typeface="Arial"/>
                <a:cs typeface="Arial"/>
              </a:rPr>
              <a:t>Need new type?</a:t>
            </a:r>
          </a:p>
        </p:txBody>
      </p:sp>
      <p:sp>
        <p:nvSpPr>
          <p:cNvPr id="70" name="Rectangle 7"/>
          <p:cNvSpPr>
            <a:spLocks noChangeArrowheads="1"/>
          </p:cNvSpPr>
          <p:nvPr/>
        </p:nvSpPr>
        <p:spPr bwMode="auto">
          <a:xfrm>
            <a:off x="3098801" y="3242372"/>
            <a:ext cx="1792732" cy="470599"/>
          </a:xfrm>
          <a:prstGeom prst="rect">
            <a:avLst/>
          </a:prstGeom>
          <a:noFill/>
          <a:ln w="25400">
            <a:solidFill>
              <a:schemeClr val="accent6"/>
            </a:solidFill>
            <a:miter lim="800000"/>
            <a:headEnd/>
            <a:tailEnd/>
          </a:ln>
          <a:effectLs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200" dirty="0"/>
              <a:t>Select the database </a:t>
            </a:r>
            <a:br>
              <a:rPr lang="en-US" altLang="en-US" sz="1200" dirty="0"/>
            </a:br>
            <a:r>
              <a:rPr lang="en-US" altLang="en-US" sz="1200" dirty="0"/>
              <a:t>parts most like new ones</a:t>
            </a:r>
          </a:p>
        </p:txBody>
      </p:sp>
      <p:sp>
        <p:nvSpPr>
          <p:cNvPr id="112" name="Line 14"/>
          <p:cNvSpPr>
            <a:spLocks noChangeShapeType="1"/>
          </p:cNvSpPr>
          <p:nvPr/>
        </p:nvSpPr>
        <p:spPr bwMode="auto">
          <a:xfrm flipV="1">
            <a:off x="2901949" y="3471715"/>
            <a:ext cx="196851"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dirty="0"/>
          </a:p>
        </p:txBody>
      </p:sp>
      <p:sp>
        <p:nvSpPr>
          <p:cNvPr id="113" name="Line 14"/>
          <p:cNvSpPr>
            <a:spLocks noChangeShapeType="1"/>
          </p:cNvSpPr>
          <p:nvPr/>
        </p:nvSpPr>
        <p:spPr bwMode="auto">
          <a:xfrm flipV="1">
            <a:off x="4889499" y="3471715"/>
            <a:ext cx="196851"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dirty="0"/>
          </a:p>
        </p:txBody>
      </p:sp>
    </p:spTree>
    <p:extLst>
      <p:ext uri="{BB962C8B-B14F-4D97-AF65-F5344CB8AC3E}">
        <p14:creationId xmlns:p14="http://schemas.microsoft.com/office/powerpoint/2010/main" val="2379448367"/>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SEI_template.potx</Template>
  <TotalTime>278</TotalTime>
  <Words>1606</Words>
  <Application>Microsoft Office PowerPoint</Application>
  <PresentationFormat>On-screen Show (4:3)</PresentationFormat>
  <Paragraphs>214</Paragraphs>
  <Slides>14</Slides>
  <Notes>12</Notes>
  <HiddenSlides>2</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ＭＳ Ｐゴシック</vt:lpstr>
      <vt:lpstr>Arial</vt:lpstr>
      <vt:lpstr>Calibri</vt:lpstr>
      <vt:lpstr>Courier New</vt:lpstr>
      <vt:lpstr>Times New Roman</vt:lpstr>
      <vt:lpstr>SEI_template</vt:lpstr>
      <vt:lpstr>1_SEI_template</vt:lpstr>
      <vt:lpstr>A Discipline for  Software Engineering</vt:lpstr>
      <vt:lpstr>Document Markings</vt:lpstr>
      <vt:lpstr>Problem: Sizing the Planning Model Parts</vt:lpstr>
      <vt:lpstr>Solution: Use Standard Size Tables</vt:lpstr>
      <vt:lpstr>Solution: Use Standard Size Tables</vt:lpstr>
      <vt:lpstr>Builders Start with a Planning Model  (the type, number, and relative size of rooms)</vt:lpstr>
      <vt:lpstr>Apply Standard Part Sizes</vt:lpstr>
      <vt:lpstr>Estimating Size for Software</vt:lpstr>
      <vt:lpstr>Size Estimating Overview</vt:lpstr>
      <vt:lpstr>Estimating Size from the Planning Model Proxy</vt:lpstr>
      <vt:lpstr>Before Completing, Check the Estimates</vt:lpstr>
      <vt:lpstr>After Completing, Review and Calibrate</vt:lpstr>
      <vt:lpstr>Find Size-Estimating Proxies</vt:lpstr>
      <vt:lpstr>Software Units as Proxies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kurt60</dc:creator>
  <cp:lastModifiedBy>Sheela Nath</cp:lastModifiedBy>
  <cp:revision>31</cp:revision>
  <cp:lastPrinted>2015-11-05T19:18:24Z</cp:lastPrinted>
  <dcterms:created xsi:type="dcterms:W3CDTF">2018-04-24T19:07:40Z</dcterms:created>
  <dcterms:modified xsi:type="dcterms:W3CDTF">2020-04-22T20:32:37Z</dcterms:modified>
</cp:coreProperties>
</file>